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4"/>
  </p:notesMasterIdLst>
  <p:sldIdLst>
    <p:sldId id="256" r:id="rId2"/>
    <p:sldId id="257" r:id="rId3"/>
    <p:sldId id="258" r:id="rId4"/>
    <p:sldId id="265" r:id="rId5"/>
    <p:sldId id="267" r:id="rId6"/>
    <p:sldId id="268" r:id="rId7"/>
    <p:sldId id="269" r:id="rId8"/>
    <p:sldId id="273" r:id="rId9"/>
    <p:sldId id="266" r:id="rId10"/>
    <p:sldId id="270" r:id="rId11"/>
    <p:sldId id="271" r:id="rId12"/>
    <p:sldId id="27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660"/>
  </p:normalViewPr>
  <p:slideViewPr>
    <p:cSldViewPr snapToGrid="0">
      <p:cViewPr varScale="1">
        <p:scale>
          <a:sx n="128" d="100"/>
          <a:sy n="128" d="100"/>
        </p:scale>
        <p:origin x="5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10391F-24C7-4CE1-846D-BE68DC91B8C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A814ACE-717D-4F92-BB56-FACDC753BC37}">
      <dgm:prSet custT="1"/>
      <dgm:spPr/>
      <dgm:t>
        <a:bodyPr/>
        <a:lstStyle/>
        <a:p>
          <a:r>
            <a:rPr lang="en-AU" sz="4600" b="1" u="sng" dirty="0"/>
            <a:t>Features </a:t>
          </a:r>
          <a:r>
            <a:rPr lang="en-AU" sz="2000" dirty="0">
              <a:cs typeface="Aharoni" panose="02010803020104030203" pitchFamily="2" charset="-79"/>
            </a:rPr>
            <a:t>(CL)</a:t>
          </a:r>
          <a:endParaRPr lang="en-US" sz="2000" dirty="0"/>
        </a:p>
      </dgm:t>
    </dgm:pt>
    <dgm:pt modelId="{E559AC7B-7C3D-4756-B9FC-E9A9AD9D2CCA}" type="parTrans" cxnId="{33793B30-D8CC-4CEA-98C1-493F71C7374F}">
      <dgm:prSet/>
      <dgm:spPr/>
      <dgm:t>
        <a:bodyPr/>
        <a:lstStyle/>
        <a:p>
          <a:endParaRPr lang="en-US"/>
        </a:p>
      </dgm:t>
    </dgm:pt>
    <dgm:pt modelId="{8F03338D-FFD7-4055-9228-11501CE7C7A7}" type="sibTrans" cxnId="{33793B30-D8CC-4CEA-98C1-493F71C7374F}">
      <dgm:prSet/>
      <dgm:spPr/>
      <dgm:t>
        <a:bodyPr/>
        <a:lstStyle/>
        <a:p>
          <a:endParaRPr lang="en-US"/>
        </a:p>
      </dgm:t>
    </dgm:pt>
    <dgm:pt modelId="{55AC595D-8A05-4C80-966F-863594ADC4B8}">
      <dgm:prSet custT="1"/>
      <dgm:spPr/>
      <dgm:t>
        <a:bodyPr/>
        <a:lstStyle/>
        <a:p>
          <a:r>
            <a:rPr lang="en-AU" sz="2000" dirty="0"/>
            <a:t>Search function for any town and city in Australia</a:t>
          </a:r>
          <a:endParaRPr lang="en-US" sz="2000" dirty="0"/>
        </a:p>
      </dgm:t>
    </dgm:pt>
    <dgm:pt modelId="{8469AD78-1A07-4C32-8501-E8C6E259A93D}" type="parTrans" cxnId="{0443B280-45D0-4C8F-AECD-6CA6F9ED4242}">
      <dgm:prSet/>
      <dgm:spPr/>
      <dgm:t>
        <a:bodyPr/>
        <a:lstStyle/>
        <a:p>
          <a:endParaRPr lang="en-US"/>
        </a:p>
      </dgm:t>
    </dgm:pt>
    <dgm:pt modelId="{034D1391-B64C-4205-9571-9316D1AC364E}" type="sibTrans" cxnId="{0443B280-45D0-4C8F-AECD-6CA6F9ED4242}">
      <dgm:prSet/>
      <dgm:spPr/>
      <dgm:t>
        <a:bodyPr/>
        <a:lstStyle/>
        <a:p>
          <a:endParaRPr lang="en-US"/>
        </a:p>
      </dgm:t>
    </dgm:pt>
    <dgm:pt modelId="{E37A90DA-AA40-4F5E-AA85-9823191E611A}">
      <dgm:prSet custT="1"/>
      <dgm:spPr/>
      <dgm:t>
        <a:bodyPr/>
        <a:lstStyle/>
        <a:p>
          <a:r>
            <a:rPr lang="en-AU" sz="2000" dirty="0"/>
            <a:t>This will return the relevant petrol price average and five-day weather forecast</a:t>
          </a:r>
          <a:endParaRPr lang="en-US" sz="2000" dirty="0"/>
        </a:p>
      </dgm:t>
    </dgm:pt>
    <dgm:pt modelId="{9DD5C279-5141-4CB3-9BCA-4D506865D5ED}" type="parTrans" cxnId="{BBD6B8BB-4D12-4E9D-8963-224A667D7FCB}">
      <dgm:prSet/>
      <dgm:spPr/>
      <dgm:t>
        <a:bodyPr/>
        <a:lstStyle/>
        <a:p>
          <a:endParaRPr lang="en-US"/>
        </a:p>
      </dgm:t>
    </dgm:pt>
    <dgm:pt modelId="{C75490CC-AE5F-4BB9-A2DD-06EDF2246F55}" type="sibTrans" cxnId="{BBD6B8BB-4D12-4E9D-8963-224A667D7FCB}">
      <dgm:prSet/>
      <dgm:spPr/>
      <dgm:t>
        <a:bodyPr/>
        <a:lstStyle/>
        <a:p>
          <a:endParaRPr lang="en-US"/>
        </a:p>
      </dgm:t>
    </dgm:pt>
    <dgm:pt modelId="{10EFD534-8044-423E-94D1-D45356A00C9A}">
      <dgm:prSet custT="1"/>
      <dgm:spPr/>
      <dgm:t>
        <a:bodyPr/>
        <a:lstStyle/>
        <a:p>
          <a:r>
            <a:rPr lang="en-AU" sz="2000" dirty="0"/>
            <a:t>Displays Google Maps, to show surrounding area info</a:t>
          </a:r>
          <a:endParaRPr lang="en-US" sz="2000" dirty="0"/>
        </a:p>
      </dgm:t>
    </dgm:pt>
    <dgm:pt modelId="{F66C9B00-6903-46CE-8E97-D195175D4CAF}" type="parTrans" cxnId="{D769BC05-91E2-4A11-B473-C90568476861}">
      <dgm:prSet/>
      <dgm:spPr/>
      <dgm:t>
        <a:bodyPr/>
        <a:lstStyle/>
        <a:p>
          <a:endParaRPr lang="en-US"/>
        </a:p>
      </dgm:t>
    </dgm:pt>
    <dgm:pt modelId="{3A18B9B1-1B65-4CB9-A92A-26F84FB6DF61}" type="sibTrans" cxnId="{D769BC05-91E2-4A11-B473-C90568476861}">
      <dgm:prSet/>
      <dgm:spPr/>
      <dgm:t>
        <a:bodyPr/>
        <a:lstStyle/>
        <a:p>
          <a:endParaRPr lang="en-US"/>
        </a:p>
      </dgm:t>
    </dgm:pt>
    <dgm:pt modelId="{853F8EDA-55A4-467D-B589-151A186815CC}">
      <dgm:prSet custT="1"/>
      <dgm:spPr/>
      <dgm:t>
        <a:bodyPr/>
        <a:lstStyle/>
        <a:p>
          <a:endParaRPr lang="en-US" sz="2000" dirty="0"/>
        </a:p>
      </dgm:t>
    </dgm:pt>
    <dgm:pt modelId="{90BBBC3C-315B-4866-89FF-D285568E2E2A}" type="parTrans" cxnId="{ABE69C0D-7DCE-4CFE-8F49-D7419E75B42E}">
      <dgm:prSet/>
      <dgm:spPr/>
      <dgm:t>
        <a:bodyPr/>
        <a:lstStyle/>
        <a:p>
          <a:endParaRPr lang="en-AU"/>
        </a:p>
      </dgm:t>
    </dgm:pt>
    <dgm:pt modelId="{D0D4F874-A154-4D66-B19E-2A278E13EEB1}" type="sibTrans" cxnId="{ABE69C0D-7DCE-4CFE-8F49-D7419E75B42E}">
      <dgm:prSet/>
      <dgm:spPr/>
      <dgm:t>
        <a:bodyPr/>
        <a:lstStyle/>
        <a:p>
          <a:endParaRPr lang="en-AU"/>
        </a:p>
      </dgm:t>
    </dgm:pt>
    <dgm:pt modelId="{07A9A0D3-B113-4A3D-A152-93288BC8B8C7}">
      <dgm:prSet custT="1"/>
      <dgm:spPr/>
      <dgm:t>
        <a:bodyPr/>
        <a:lstStyle/>
        <a:p>
          <a:endParaRPr lang="en-US" sz="2000" dirty="0"/>
        </a:p>
      </dgm:t>
    </dgm:pt>
    <dgm:pt modelId="{9FEC6C3D-8F64-498D-9112-BB16354C2670}" type="parTrans" cxnId="{D706D4BC-9C06-4C8D-84EF-3451DCB10B59}">
      <dgm:prSet/>
      <dgm:spPr/>
      <dgm:t>
        <a:bodyPr/>
        <a:lstStyle/>
        <a:p>
          <a:endParaRPr lang="en-AU"/>
        </a:p>
      </dgm:t>
    </dgm:pt>
    <dgm:pt modelId="{BCC73076-9F94-4B80-B07F-5C3D9B6393A4}" type="sibTrans" cxnId="{D706D4BC-9C06-4C8D-84EF-3451DCB10B59}">
      <dgm:prSet/>
      <dgm:spPr/>
      <dgm:t>
        <a:bodyPr/>
        <a:lstStyle/>
        <a:p>
          <a:endParaRPr lang="en-AU"/>
        </a:p>
      </dgm:t>
    </dgm:pt>
    <dgm:pt modelId="{6D823A65-CF95-4309-9374-C3BDB8CB38A2}">
      <dgm:prSet custT="1"/>
      <dgm:spPr/>
      <dgm:t>
        <a:bodyPr/>
        <a:lstStyle/>
        <a:p>
          <a:endParaRPr lang="en-US" sz="2000" dirty="0"/>
        </a:p>
      </dgm:t>
    </dgm:pt>
    <dgm:pt modelId="{B9BF02D2-5B32-4EC5-B1E7-041221D6AC03}" type="parTrans" cxnId="{9C1A2577-6695-48D9-B5B4-C0878648C4D0}">
      <dgm:prSet/>
      <dgm:spPr/>
      <dgm:t>
        <a:bodyPr/>
        <a:lstStyle/>
        <a:p>
          <a:endParaRPr lang="en-AU"/>
        </a:p>
      </dgm:t>
    </dgm:pt>
    <dgm:pt modelId="{B0CB0B64-7CF8-4635-8C6F-39D9F36B4163}" type="sibTrans" cxnId="{9C1A2577-6695-48D9-B5B4-C0878648C4D0}">
      <dgm:prSet/>
      <dgm:spPr/>
      <dgm:t>
        <a:bodyPr/>
        <a:lstStyle/>
        <a:p>
          <a:endParaRPr lang="en-AU"/>
        </a:p>
      </dgm:t>
    </dgm:pt>
    <dgm:pt modelId="{C91D7A6B-EE1D-4253-9D3B-4329684BAC3D}">
      <dgm:prSet custT="1"/>
      <dgm:spPr/>
      <dgm:t>
        <a:bodyPr/>
        <a:lstStyle/>
        <a:p>
          <a:r>
            <a:rPr lang="en-US" sz="2000" dirty="0"/>
            <a:t>5-days planner for the user to record the trip plan in the next 5 days</a:t>
          </a:r>
        </a:p>
      </dgm:t>
    </dgm:pt>
    <dgm:pt modelId="{D16C2C91-C2B3-4299-9CC9-AB9CA215DE97}" type="parTrans" cxnId="{F2961EF6-ECA6-4E2B-B4FA-A91C9AF80CD3}">
      <dgm:prSet/>
      <dgm:spPr/>
      <dgm:t>
        <a:bodyPr/>
        <a:lstStyle/>
        <a:p>
          <a:endParaRPr lang="en-AU"/>
        </a:p>
      </dgm:t>
    </dgm:pt>
    <dgm:pt modelId="{70E8A937-BED2-4170-A34F-869416CA5F98}" type="sibTrans" cxnId="{F2961EF6-ECA6-4E2B-B4FA-A91C9AF80CD3}">
      <dgm:prSet/>
      <dgm:spPr/>
      <dgm:t>
        <a:bodyPr/>
        <a:lstStyle/>
        <a:p>
          <a:endParaRPr lang="en-AU"/>
        </a:p>
      </dgm:t>
    </dgm:pt>
    <dgm:pt modelId="{553A6C52-9ED2-41CB-BF79-E5F58AB20DC0}">
      <dgm:prSet custT="1"/>
      <dgm:spPr/>
      <dgm:t>
        <a:bodyPr/>
        <a:lstStyle/>
        <a:p>
          <a:endParaRPr lang="en-US" sz="2000" dirty="0"/>
        </a:p>
      </dgm:t>
    </dgm:pt>
    <dgm:pt modelId="{93CA2F20-4273-4DA4-BA31-1101514E787C}" type="parTrans" cxnId="{94B226ED-3D1F-424B-94FB-D7F80A030DF0}">
      <dgm:prSet/>
      <dgm:spPr/>
      <dgm:t>
        <a:bodyPr/>
        <a:lstStyle/>
        <a:p>
          <a:endParaRPr lang="en-AU"/>
        </a:p>
      </dgm:t>
    </dgm:pt>
    <dgm:pt modelId="{8850B77E-39EE-4F30-A251-A44E216BAF33}" type="sibTrans" cxnId="{94B226ED-3D1F-424B-94FB-D7F80A030DF0}">
      <dgm:prSet/>
      <dgm:spPr/>
      <dgm:t>
        <a:bodyPr/>
        <a:lstStyle/>
        <a:p>
          <a:endParaRPr lang="en-AU"/>
        </a:p>
      </dgm:t>
    </dgm:pt>
    <dgm:pt modelId="{24285E4D-72D0-4ECC-A907-D5D6F1938D00}" type="pres">
      <dgm:prSet presAssocID="{D610391F-24C7-4CE1-846D-BE68DC91B8C9}" presName="linear" presStyleCnt="0">
        <dgm:presLayoutVars>
          <dgm:animLvl val="lvl"/>
          <dgm:resizeHandles val="exact"/>
        </dgm:presLayoutVars>
      </dgm:prSet>
      <dgm:spPr/>
    </dgm:pt>
    <dgm:pt modelId="{6BF3E010-3A7B-4730-9A08-B3BFF171E422}" type="pres">
      <dgm:prSet presAssocID="{DA814ACE-717D-4F92-BB56-FACDC753BC37}" presName="parentText" presStyleLbl="node1" presStyleIdx="0" presStyleCnt="1" custLinFactNeighborY="-13205">
        <dgm:presLayoutVars>
          <dgm:chMax val="0"/>
          <dgm:bulletEnabled val="1"/>
        </dgm:presLayoutVars>
      </dgm:prSet>
      <dgm:spPr/>
    </dgm:pt>
    <dgm:pt modelId="{B36BCDA0-B8E5-4AB8-B2F4-A3D313AB5EBA}" type="pres">
      <dgm:prSet presAssocID="{DA814ACE-717D-4F92-BB56-FACDC753BC37}" presName="childText" presStyleLbl="revTx" presStyleIdx="0" presStyleCnt="1">
        <dgm:presLayoutVars>
          <dgm:bulletEnabled val="1"/>
        </dgm:presLayoutVars>
      </dgm:prSet>
      <dgm:spPr/>
    </dgm:pt>
  </dgm:ptLst>
  <dgm:cxnLst>
    <dgm:cxn modelId="{5334CB03-3A7C-44DF-9542-4DB6314957B2}" type="presOf" srcId="{553A6C52-9ED2-41CB-BF79-E5F58AB20DC0}" destId="{B36BCDA0-B8E5-4AB8-B2F4-A3D313AB5EBA}" srcOrd="0" destOrd="6" presId="urn:microsoft.com/office/officeart/2005/8/layout/vList2"/>
    <dgm:cxn modelId="{D769BC05-91E2-4A11-B473-C90568476861}" srcId="{DA814ACE-717D-4F92-BB56-FACDC753BC37}" destId="{10EFD534-8044-423E-94D1-D45356A00C9A}" srcOrd="5" destOrd="0" parTransId="{F66C9B00-6903-46CE-8E97-D195175D4CAF}" sibTransId="{3A18B9B1-1B65-4CB9-A92A-26F84FB6DF61}"/>
    <dgm:cxn modelId="{A1555D0C-66FE-4726-BB48-C0D6EE4F7274}" type="presOf" srcId="{853F8EDA-55A4-467D-B589-151A186815CC}" destId="{B36BCDA0-B8E5-4AB8-B2F4-A3D313AB5EBA}" srcOrd="0" destOrd="0" presId="urn:microsoft.com/office/officeart/2005/8/layout/vList2"/>
    <dgm:cxn modelId="{ABE69C0D-7DCE-4CFE-8F49-D7419E75B42E}" srcId="{DA814ACE-717D-4F92-BB56-FACDC753BC37}" destId="{853F8EDA-55A4-467D-B589-151A186815CC}" srcOrd="0" destOrd="0" parTransId="{90BBBC3C-315B-4866-89FF-D285568E2E2A}" sibTransId="{D0D4F874-A154-4D66-B19E-2A278E13EEB1}"/>
    <dgm:cxn modelId="{AE21881F-DC0D-4B6C-871A-738886A5DE3A}" type="presOf" srcId="{DA814ACE-717D-4F92-BB56-FACDC753BC37}" destId="{6BF3E010-3A7B-4730-9A08-B3BFF171E422}" srcOrd="0" destOrd="0" presId="urn:microsoft.com/office/officeart/2005/8/layout/vList2"/>
    <dgm:cxn modelId="{33793B30-D8CC-4CEA-98C1-493F71C7374F}" srcId="{D610391F-24C7-4CE1-846D-BE68DC91B8C9}" destId="{DA814ACE-717D-4F92-BB56-FACDC753BC37}" srcOrd="0" destOrd="0" parTransId="{E559AC7B-7C3D-4756-B9FC-E9A9AD9D2CCA}" sibTransId="{8F03338D-FFD7-4055-9228-11501CE7C7A7}"/>
    <dgm:cxn modelId="{2F160B42-F97C-49C8-92C7-35291F011B6D}" type="presOf" srcId="{10EFD534-8044-423E-94D1-D45356A00C9A}" destId="{B36BCDA0-B8E5-4AB8-B2F4-A3D313AB5EBA}" srcOrd="0" destOrd="5" presId="urn:microsoft.com/office/officeart/2005/8/layout/vList2"/>
    <dgm:cxn modelId="{6BC38055-981A-4DCE-BAB8-7389D1ABD5FD}" type="presOf" srcId="{E37A90DA-AA40-4F5E-AA85-9823191E611A}" destId="{B36BCDA0-B8E5-4AB8-B2F4-A3D313AB5EBA}" srcOrd="0" destOrd="3" presId="urn:microsoft.com/office/officeart/2005/8/layout/vList2"/>
    <dgm:cxn modelId="{A463C074-B916-431D-82AB-394D34EDEDBD}" type="presOf" srcId="{07A9A0D3-B113-4A3D-A152-93288BC8B8C7}" destId="{B36BCDA0-B8E5-4AB8-B2F4-A3D313AB5EBA}" srcOrd="0" destOrd="2" presId="urn:microsoft.com/office/officeart/2005/8/layout/vList2"/>
    <dgm:cxn modelId="{9C1A2577-6695-48D9-B5B4-C0878648C4D0}" srcId="{DA814ACE-717D-4F92-BB56-FACDC753BC37}" destId="{6D823A65-CF95-4309-9374-C3BDB8CB38A2}" srcOrd="4" destOrd="0" parTransId="{B9BF02D2-5B32-4EC5-B1E7-041221D6AC03}" sibTransId="{B0CB0B64-7CF8-4635-8C6F-39D9F36B4163}"/>
    <dgm:cxn modelId="{1E078F7F-DE08-427F-8E6D-00645897595C}" type="presOf" srcId="{C91D7A6B-EE1D-4253-9D3B-4329684BAC3D}" destId="{B36BCDA0-B8E5-4AB8-B2F4-A3D313AB5EBA}" srcOrd="0" destOrd="7" presId="urn:microsoft.com/office/officeart/2005/8/layout/vList2"/>
    <dgm:cxn modelId="{0443B280-45D0-4C8F-AECD-6CA6F9ED4242}" srcId="{DA814ACE-717D-4F92-BB56-FACDC753BC37}" destId="{55AC595D-8A05-4C80-966F-863594ADC4B8}" srcOrd="1" destOrd="0" parTransId="{8469AD78-1A07-4C32-8501-E8C6E259A93D}" sibTransId="{034D1391-B64C-4205-9571-9316D1AC364E}"/>
    <dgm:cxn modelId="{429FD792-5FCF-4FE7-B898-719556E13106}" type="presOf" srcId="{55AC595D-8A05-4C80-966F-863594ADC4B8}" destId="{B36BCDA0-B8E5-4AB8-B2F4-A3D313AB5EBA}" srcOrd="0" destOrd="1" presId="urn:microsoft.com/office/officeart/2005/8/layout/vList2"/>
    <dgm:cxn modelId="{BBD6B8BB-4D12-4E9D-8963-224A667D7FCB}" srcId="{DA814ACE-717D-4F92-BB56-FACDC753BC37}" destId="{E37A90DA-AA40-4F5E-AA85-9823191E611A}" srcOrd="3" destOrd="0" parTransId="{9DD5C279-5141-4CB3-9BCA-4D506865D5ED}" sibTransId="{C75490CC-AE5F-4BB9-A2DD-06EDF2246F55}"/>
    <dgm:cxn modelId="{D706D4BC-9C06-4C8D-84EF-3451DCB10B59}" srcId="{DA814ACE-717D-4F92-BB56-FACDC753BC37}" destId="{07A9A0D3-B113-4A3D-A152-93288BC8B8C7}" srcOrd="2" destOrd="0" parTransId="{9FEC6C3D-8F64-498D-9112-BB16354C2670}" sibTransId="{BCC73076-9F94-4B80-B07F-5C3D9B6393A4}"/>
    <dgm:cxn modelId="{29563FCF-4392-4454-8C82-E1630F1C4CDC}" type="presOf" srcId="{D610391F-24C7-4CE1-846D-BE68DC91B8C9}" destId="{24285E4D-72D0-4ECC-A907-D5D6F1938D00}" srcOrd="0" destOrd="0" presId="urn:microsoft.com/office/officeart/2005/8/layout/vList2"/>
    <dgm:cxn modelId="{94B226ED-3D1F-424B-94FB-D7F80A030DF0}" srcId="{DA814ACE-717D-4F92-BB56-FACDC753BC37}" destId="{553A6C52-9ED2-41CB-BF79-E5F58AB20DC0}" srcOrd="6" destOrd="0" parTransId="{93CA2F20-4273-4DA4-BA31-1101514E787C}" sibTransId="{8850B77E-39EE-4F30-A251-A44E216BAF33}"/>
    <dgm:cxn modelId="{F2961EF6-ECA6-4E2B-B4FA-A91C9AF80CD3}" srcId="{DA814ACE-717D-4F92-BB56-FACDC753BC37}" destId="{C91D7A6B-EE1D-4253-9D3B-4329684BAC3D}" srcOrd="7" destOrd="0" parTransId="{D16C2C91-C2B3-4299-9CC9-AB9CA215DE97}" sibTransId="{70E8A937-BED2-4170-A34F-869416CA5F98}"/>
    <dgm:cxn modelId="{D93539FD-5399-4693-BE2E-38E8C4C252A5}" type="presOf" srcId="{6D823A65-CF95-4309-9374-C3BDB8CB38A2}" destId="{B36BCDA0-B8E5-4AB8-B2F4-A3D313AB5EBA}" srcOrd="0" destOrd="4" presId="urn:microsoft.com/office/officeart/2005/8/layout/vList2"/>
    <dgm:cxn modelId="{7BA6AAAF-4BE9-454C-BB16-DEF06B4A4533}" type="presParOf" srcId="{24285E4D-72D0-4ECC-A907-D5D6F1938D00}" destId="{6BF3E010-3A7B-4730-9A08-B3BFF171E422}" srcOrd="0" destOrd="0" presId="urn:microsoft.com/office/officeart/2005/8/layout/vList2"/>
    <dgm:cxn modelId="{51B56361-EF69-4AA3-A5FC-8D88290F6FFC}" type="presParOf" srcId="{24285E4D-72D0-4ECC-A907-D5D6F1938D00}" destId="{B36BCDA0-B8E5-4AB8-B2F4-A3D313AB5EBA}"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3E010-3A7B-4730-9A08-B3BFF171E422}">
      <dsp:nvSpPr>
        <dsp:cNvPr id="0" name=""/>
        <dsp:cNvSpPr/>
      </dsp:nvSpPr>
      <dsp:spPr>
        <a:xfrm>
          <a:off x="0" y="102476"/>
          <a:ext cx="5914209" cy="1216800"/>
        </a:xfrm>
        <a:prstGeom prst="roundRect">
          <a:avLst/>
        </a:prstGeom>
        <a:blipFill>
          <a:blip xmlns:r="http://schemas.openxmlformats.org/officeDocument/2006/relationships" r:embed="rId1">
            <a:duotone>
              <a:schemeClr val="accent5">
                <a:hueOff val="0"/>
                <a:satOff val="0"/>
                <a:lumOff val="0"/>
                <a:alphaOff val="0"/>
                <a:shade val="74000"/>
                <a:satMod val="130000"/>
                <a:lumMod val="90000"/>
              </a:schemeClr>
              <a:schemeClr val="accent5">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AU" sz="4600" b="1" u="sng" kern="1200" dirty="0"/>
            <a:t>Features </a:t>
          </a:r>
          <a:r>
            <a:rPr lang="en-AU" sz="2000" kern="1200" dirty="0">
              <a:cs typeface="Aharoni" panose="02010803020104030203" pitchFamily="2" charset="-79"/>
            </a:rPr>
            <a:t>(CL)</a:t>
          </a:r>
          <a:endParaRPr lang="en-US" sz="2000" kern="1200" dirty="0"/>
        </a:p>
      </dsp:txBody>
      <dsp:txXfrm>
        <a:off x="59399" y="161875"/>
        <a:ext cx="5795411" cy="1098002"/>
      </dsp:txXfrm>
    </dsp:sp>
    <dsp:sp modelId="{B36BCDA0-B8E5-4AB8-B2F4-A3D313AB5EBA}">
      <dsp:nvSpPr>
        <dsp:cNvPr id="0" name=""/>
        <dsp:cNvSpPr/>
      </dsp:nvSpPr>
      <dsp:spPr>
        <a:xfrm>
          <a:off x="0" y="1719041"/>
          <a:ext cx="5914209" cy="3027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776" tIns="25400" rIns="142240" bIns="25400" numCol="1" spcCol="1270" anchor="t" anchorCtr="0">
          <a:noAutofit/>
        </a:bodyPr>
        <a:lstStyle/>
        <a:p>
          <a:pPr marL="228600" lvl="1" indent="-228600" algn="l" defTabSz="889000">
            <a:lnSpc>
              <a:spcPct val="90000"/>
            </a:lnSpc>
            <a:spcBef>
              <a:spcPct val="0"/>
            </a:spcBef>
            <a:spcAft>
              <a:spcPct val="20000"/>
            </a:spcAft>
            <a:buChar char="•"/>
          </a:pPr>
          <a:endParaRPr lang="en-US" sz="2000" kern="1200" dirty="0"/>
        </a:p>
        <a:p>
          <a:pPr marL="228600" lvl="1" indent="-228600" algn="l" defTabSz="889000">
            <a:lnSpc>
              <a:spcPct val="90000"/>
            </a:lnSpc>
            <a:spcBef>
              <a:spcPct val="0"/>
            </a:spcBef>
            <a:spcAft>
              <a:spcPct val="20000"/>
            </a:spcAft>
            <a:buChar char="•"/>
          </a:pPr>
          <a:r>
            <a:rPr lang="en-AU" sz="2000" kern="1200" dirty="0"/>
            <a:t>Search function for any town and city in Australia</a:t>
          </a:r>
          <a:endParaRPr lang="en-US" sz="2000" kern="1200" dirty="0"/>
        </a:p>
        <a:p>
          <a:pPr marL="228600" lvl="1" indent="-228600" algn="l" defTabSz="889000">
            <a:lnSpc>
              <a:spcPct val="90000"/>
            </a:lnSpc>
            <a:spcBef>
              <a:spcPct val="0"/>
            </a:spcBef>
            <a:spcAft>
              <a:spcPct val="20000"/>
            </a:spcAft>
            <a:buChar char="•"/>
          </a:pPr>
          <a:endParaRPr lang="en-US" sz="2000" kern="1200" dirty="0"/>
        </a:p>
        <a:p>
          <a:pPr marL="228600" lvl="1" indent="-228600" algn="l" defTabSz="889000">
            <a:lnSpc>
              <a:spcPct val="90000"/>
            </a:lnSpc>
            <a:spcBef>
              <a:spcPct val="0"/>
            </a:spcBef>
            <a:spcAft>
              <a:spcPct val="20000"/>
            </a:spcAft>
            <a:buChar char="•"/>
          </a:pPr>
          <a:r>
            <a:rPr lang="en-AU" sz="2000" kern="1200" dirty="0"/>
            <a:t>This will return the relevant petrol price average and five-day weather forecast</a:t>
          </a:r>
          <a:endParaRPr lang="en-US" sz="2000" kern="1200" dirty="0"/>
        </a:p>
        <a:p>
          <a:pPr marL="228600" lvl="1" indent="-228600" algn="l" defTabSz="889000">
            <a:lnSpc>
              <a:spcPct val="90000"/>
            </a:lnSpc>
            <a:spcBef>
              <a:spcPct val="0"/>
            </a:spcBef>
            <a:spcAft>
              <a:spcPct val="20000"/>
            </a:spcAft>
            <a:buChar char="•"/>
          </a:pPr>
          <a:endParaRPr lang="en-US" sz="2000" kern="1200" dirty="0"/>
        </a:p>
        <a:p>
          <a:pPr marL="228600" lvl="1" indent="-228600" algn="l" defTabSz="889000">
            <a:lnSpc>
              <a:spcPct val="90000"/>
            </a:lnSpc>
            <a:spcBef>
              <a:spcPct val="0"/>
            </a:spcBef>
            <a:spcAft>
              <a:spcPct val="20000"/>
            </a:spcAft>
            <a:buChar char="•"/>
          </a:pPr>
          <a:r>
            <a:rPr lang="en-AU" sz="2000" kern="1200" dirty="0"/>
            <a:t>Displays Google Maps, to show surrounding area info</a:t>
          </a:r>
          <a:endParaRPr lang="en-US" sz="2000" kern="1200" dirty="0"/>
        </a:p>
        <a:p>
          <a:pPr marL="228600" lvl="1" indent="-228600" algn="l" defTabSz="889000">
            <a:lnSpc>
              <a:spcPct val="90000"/>
            </a:lnSpc>
            <a:spcBef>
              <a:spcPct val="0"/>
            </a:spcBef>
            <a:spcAft>
              <a:spcPct val="20000"/>
            </a:spcAft>
            <a:buChar char="•"/>
          </a:pPr>
          <a:endParaRPr lang="en-US" sz="2000" kern="1200" dirty="0"/>
        </a:p>
        <a:p>
          <a:pPr marL="228600" lvl="1" indent="-228600" algn="l" defTabSz="889000">
            <a:lnSpc>
              <a:spcPct val="90000"/>
            </a:lnSpc>
            <a:spcBef>
              <a:spcPct val="0"/>
            </a:spcBef>
            <a:spcAft>
              <a:spcPct val="20000"/>
            </a:spcAft>
            <a:buChar char="•"/>
          </a:pPr>
          <a:r>
            <a:rPr lang="en-US" sz="2000" kern="1200" dirty="0"/>
            <a:t>5-days planner for the user to record the trip plan in the next 5 days</a:t>
          </a:r>
        </a:p>
      </dsp:txBody>
      <dsp:txXfrm>
        <a:off x="0" y="1719041"/>
        <a:ext cx="5914209" cy="302737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B2A2D9-449F-4D76-9B03-DA9F92778B6B}" type="datetimeFigureOut">
              <a:rPr lang="en-AU" smtClean="0"/>
              <a:t>30/10/2023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72B80-B967-4B3D-8452-861C9759ADD9}" type="slidenum">
              <a:rPr lang="en-AU" smtClean="0"/>
              <a:t>‹#›</a:t>
            </a:fld>
            <a:endParaRPr lang="en-AU"/>
          </a:p>
        </p:txBody>
      </p:sp>
    </p:spTree>
    <p:extLst>
      <p:ext uri="{BB962C8B-B14F-4D97-AF65-F5344CB8AC3E}">
        <p14:creationId xmlns:p14="http://schemas.microsoft.com/office/powerpoint/2010/main" val="1357275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2D6E202-B606-4609-B914-27C9371A1F6D}" type="datetime1">
              <a:rPr lang="en-US" smtClean="0"/>
              <a:t>10/30/23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3A98EE3D-8CD1-4C3F-BD1C-C98C9596463C}"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362751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2D6E202-B606-4609-B914-27C9371A1F6D}" type="datetime1">
              <a:rPr lang="en-US" smtClean="0"/>
              <a:t>10/30/23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12648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2D6E202-B606-4609-B914-27C9371A1F6D}" type="datetime1">
              <a:rPr lang="en-US" smtClean="0"/>
              <a:t>10/30/23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524323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2D6E202-B606-4609-B914-27C9371A1F6D}" type="datetime1">
              <a:rPr lang="en-US" smtClean="0"/>
              <a:t>10/30/23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41632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2D6E202-B606-4609-B914-27C9371A1F6D}" type="datetime1">
              <a:rPr lang="en-US" smtClean="0"/>
              <a:t>10/30/23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629834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2D6E202-B606-4609-B914-27C9371A1F6D}" type="datetime1">
              <a:rPr lang="en-US" smtClean="0"/>
              <a:t>10/30/23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643824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2D6E202-B606-4609-B914-27C9371A1F6D}" type="datetime1">
              <a:rPr lang="en-US" smtClean="0"/>
              <a:t>10/30/23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95088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120319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611121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8896149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2D6E202-B606-4609-B914-27C9371A1F6D}" type="datetime1">
              <a:rPr lang="en-US" smtClean="0"/>
              <a:t>10/30/23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283283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10/30/23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35902733"/>
      </p:ext>
    </p:extLst>
  </p:cSld>
  <p:clrMapOvr>
    <a:masterClrMapping/>
  </p:clrMapOvr>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10/30/23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6016705"/>
      </p:ext>
    </p:extLst>
  </p:cSld>
  <p:clrMapOvr>
    <a:masterClrMapping/>
  </p:clrMapOvr>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2D6E202-B606-4609-B914-27C9371A1F6D}" type="datetime1">
              <a:rPr lang="en-US" smtClean="0"/>
              <a:t>10/30/23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450458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6E202-B606-4609-B914-27C9371A1F6D}" type="datetime1">
              <a:rPr lang="en-US" smtClean="0"/>
              <a:t>10/30/23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550344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2D6E202-B606-4609-B914-27C9371A1F6D}" type="datetime1">
              <a:rPr lang="en-US" smtClean="0"/>
              <a:t>10/30/23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9766711"/>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2D6E202-B606-4609-B914-27C9371A1F6D}" type="datetime1">
              <a:rPr lang="en-US" smtClean="0"/>
              <a:t>10/30/23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291601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2D6E202-B606-4609-B914-27C9371A1F6D}" type="datetime1">
              <a:rPr lang="en-US" smtClean="0"/>
              <a:t>10/30/23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29309516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5.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hyperlink" Target="https://mkdkck.github.io/roadTripAssistant/" TargetMode="External"/><Relationship Id="rId5" Type="http://schemas.openxmlformats.org/officeDocument/2006/relationships/hyperlink" Target="https://github.com/mkdkck/roadTripAssistant" TargetMode="Externa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9.png"/><Relationship Id="rId4" Type="http://schemas.openxmlformats.org/officeDocument/2006/relationships/image" Target="../media/image8.pn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mkdkck.github.io/roadTripAssistant/"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pic>
        <p:nvPicPr>
          <p:cNvPr id="4" name="Video 3" descr="Asphalt Road">
            <a:extLst>
              <a:ext uri="{FF2B5EF4-FFF2-40B4-BE49-F238E27FC236}">
                <a16:creationId xmlns:a16="http://schemas.microsoft.com/office/drawing/2014/main" id="{755C6C55-5A97-51D9-43A6-9D8C34D5F67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132611" y="1764084"/>
            <a:ext cx="5926776" cy="3324343"/>
          </a:xfrm>
          <a:prstGeom prst="rect">
            <a:avLst/>
          </a:prstGeom>
          <a:ln w="57150" cmpd="thickThin">
            <a:solidFill>
              <a:srgbClr val="7F7F7F"/>
            </a:solidFill>
            <a:miter lim="800000"/>
          </a:ln>
        </p:spPr>
      </p:pic>
      <p:sp>
        <p:nvSpPr>
          <p:cNvPr id="2" name="Title 1">
            <a:extLst>
              <a:ext uri="{FF2B5EF4-FFF2-40B4-BE49-F238E27FC236}">
                <a16:creationId xmlns:a16="http://schemas.microsoft.com/office/drawing/2014/main" id="{F658487C-4132-601D-A28C-EAC72180A907}"/>
              </a:ext>
            </a:extLst>
          </p:cNvPr>
          <p:cNvSpPr>
            <a:spLocks noGrp="1"/>
          </p:cNvSpPr>
          <p:nvPr>
            <p:ph type="ctrTitle"/>
          </p:nvPr>
        </p:nvSpPr>
        <p:spPr>
          <a:xfrm>
            <a:off x="3325751" y="1910219"/>
            <a:ext cx="5733636" cy="839810"/>
          </a:xfrm>
        </p:spPr>
        <p:txBody>
          <a:bodyPr>
            <a:normAutofit/>
          </a:bodyPr>
          <a:lstStyle/>
          <a:p>
            <a:r>
              <a:rPr lang="en-AU" sz="4400" b="1" dirty="0">
                <a:ln w="9525">
                  <a:solidFill>
                    <a:schemeClr val="bg1"/>
                  </a:solidFill>
                  <a:prstDash val="solid"/>
                </a:ln>
                <a:solidFill>
                  <a:schemeClr val="tx1"/>
                </a:solidFill>
                <a:effectLst>
                  <a:outerShdw blurRad="12700" dist="38100" dir="2700000" algn="tl" rotWithShape="0">
                    <a:schemeClr val="bg1">
                      <a:lumMod val="50000"/>
                    </a:schemeClr>
                  </a:outerShdw>
                </a:effectLst>
                <a:cs typeface="Aharoni" panose="02010803020104030203" pitchFamily="2" charset="-79"/>
              </a:rPr>
              <a:t>Road Trip Assistant</a:t>
            </a:r>
          </a:p>
        </p:txBody>
      </p:sp>
      <p:sp>
        <p:nvSpPr>
          <p:cNvPr id="3" name="Subtitle 2">
            <a:extLst>
              <a:ext uri="{FF2B5EF4-FFF2-40B4-BE49-F238E27FC236}">
                <a16:creationId xmlns:a16="http://schemas.microsoft.com/office/drawing/2014/main" id="{122D0E48-D4AB-33BE-BC03-592770BBD130}"/>
              </a:ext>
            </a:extLst>
          </p:cNvPr>
          <p:cNvSpPr>
            <a:spLocks noGrp="1"/>
          </p:cNvSpPr>
          <p:nvPr>
            <p:ph type="subTitle" idx="1"/>
          </p:nvPr>
        </p:nvSpPr>
        <p:spPr>
          <a:xfrm>
            <a:off x="4056846" y="3107534"/>
            <a:ext cx="4094017" cy="839810"/>
          </a:xfrm>
        </p:spPr>
        <p:txBody>
          <a:bodyPr>
            <a:normAutofit/>
          </a:bodyPr>
          <a:lstStyle/>
          <a:p>
            <a:r>
              <a:rPr lang="en-AU" sz="2000" b="1" spc="50" dirty="0">
                <a:ln w="0"/>
                <a:solidFill>
                  <a:schemeClr val="accent6">
                    <a:lumMod val="60000"/>
                    <a:lumOff val="40000"/>
                  </a:schemeClr>
                </a:solidFill>
                <a:effectLst>
                  <a:innerShdw blurRad="63500" dist="50800" dir="13500000">
                    <a:srgbClr val="000000">
                      <a:alpha val="50000"/>
                    </a:srgbClr>
                  </a:innerShdw>
                </a:effectLst>
                <a:cs typeface="Aharoni" panose="02010803020104030203" pitchFamily="2" charset="-79"/>
              </a:rPr>
              <a:t>HELPING </a:t>
            </a:r>
            <a:r>
              <a:rPr lang="en-US" sz="2000" b="1" spc="50" dirty="0">
                <a:ln w="0"/>
                <a:solidFill>
                  <a:schemeClr val="accent6">
                    <a:lumMod val="60000"/>
                    <a:lumOff val="40000"/>
                  </a:schemeClr>
                </a:solidFill>
                <a:effectLst>
                  <a:innerShdw blurRad="63500" dist="50800" dir="13500000">
                    <a:srgbClr val="000000">
                      <a:alpha val="50000"/>
                    </a:srgbClr>
                  </a:innerShdw>
                </a:effectLst>
                <a:cs typeface="Aharoni" panose="02010803020104030203" pitchFamily="2" charset="-79"/>
              </a:rPr>
              <a:t>YOU</a:t>
            </a:r>
            <a:r>
              <a:rPr lang="en-AU" sz="2000" b="1" spc="50" dirty="0">
                <a:ln w="0"/>
                <a:solidFill>
                  <a:schemeClr val="accent6">
                    <a:lumMod val="60000"/>
                    <a:lumOff val="40000"/>
                  </a:schemeClr>
                </a:solidFill>
                <a:effectLst>
                  <a:innerShdw blurRad="63500" dist="50800" dir="13500000">
                    <a:srgbClr val="000000">
                      <a:alpha val="50000"/>
                    </a:srgbClr>
                  </a:innerShdw>
                </a:effectLst>
                <a:cs typeface="Aharoni" panose="02010803020104030203" pitchFamily="2" charset="-79"/>
              </a:rPr>
              <a:t> DRIVE WITH CONFIDENCE</a:t>
            </a:r>
          </a:p>
        </p:txBody>
      </p:sp>
      <p:sp>
        <p:nvSpPr>
          <p:cNvPr id="5" name="Subtitle 2">
            <a:extLst>
              <a:ext uri="{FF2B5EF4-FFF2-40B4-BE49-F238E27FC236}">
                <a16:creationId xmlns:a16="http://schemas.microsoft.com/office/drawing/2014/main" id="{5FCB4D96-E08D-8D90-9AF4-0BD4D8B3F9B1}"/>
              </a:ext>
            </a:extLst>
          </p:cNvPr>
          <p:cNvSpPr txBox="1">
            <a:spLocks/>
          </p:cNvSpPr>
          <p:nvPr/>
        </p:nvSpPr>
        <p:spPr>
          <a:xfrm>
            <a:off x="3922858" y="4668522"/>
            <a:ext cx="4094017" cy="839810"/>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accent1"/>
              </a:buClr>
              <a:buSzPct val="11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r>
              <a:rPr lang="en-US" altLang="zh-CN" sz="1400" dirty="0">
                <a:solidFill>
                  <a:srgbClr val="000000"/>
                </a:solidFill>
                <a:cs typeface="Aharoni" panose="02010803020104030203" pitchFamily="2" charset="-79"/>
              </a:rPr>
              <a:t>Presented</a:t>
            </a:r>
            <a:r>
              <a:rPr lang="en-AU" sz="1400" dirty="0">
                <a:solidFill>
                  <a:srgbClr val="000000"/>
                </a:solidFill>
                <a:cs typeface="Aharoni" panose="02010803020104030203" pitchFamily="2" charset="-79"/>
              </a:rPr>
              <a:t> by: Colin Liu, Robert Bailey &amp; Simon Li</a:t>
            </a:r>
          </a:p>
        </p:txBody>
      </p:sp>
    </p:spTree>
    <p:extLst>
      <p:ext uri="{BB962C8B-B14F-4D97-AF65-F5344CB8AC3E}">
        <p14:creationId xmlns:p14="http://schemas.microsoft.com/office/powerpoint/2010/main" val="193026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12" name="Picture 11">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5" name="Straight Connector 14">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8237F42-D19D-5EEB-745F-4AC8CC1947DF}"/>
              </a:ext>
            </a:extLst>
          </p:cNvPr>
          <p:cNvSpPr txBox="1"/>
          <p:nvPr/>
        </p:nvSpPr>
        <p:spPr>
          <a:xfrm>
            <a:off x="1295402" y="2556931"/>
            <a:ext cx="4991098" cy="3691465"/>
          </a:xfrm>
          <a:prstGeom prst="rect">
            <a:avLst/>
          </a:prstGeom>
        </p:spPr>
        <p:txBody>
          <a:bodyPr vert="horz" lIns="91440" tIns="45720" rIns="91440" bIns="45720" rtlCol="0" anchor="t">
            <a:normAutofit/>
          </a:bodyPr>
          <a:lstStyle/>
          <a:p>
            <a:pPr marL="285750" indent="-285750">
              <a:spcBef>
                <a:spcPct val="20000"/>
              </a:spcBef>
              <a:spcAft>
                <a:spcPts val="600"/>
              </a:spcAft>
              <a:buClr>
                <a:schemeClr val="accent1"/>
              </a:buClr>
              <a:buSzPct val="115000"/>
              <a:buFont typeface="Arial"/>
              <a:buChar char="•"/>
            </a:pPr>
            <a:r>
              <a:rPr lang="en-US" altLang="zh-CN" sz="1400" i="0" dirty="0">
                <a:solidFill>
                  <a:srgbClr val="262626"/>
                </a:solidFill>
              </a:rPr>
              <a:t>CL</a:t>
            </a:r>
            <a:r>
              <a:rPr lang="zh-CN" altLang="en-US" sz="1400" i="0" dirty="0">
                <a:solidFill>
                  <a:srgbClr val="262626"/>
                </a:solidFill>
              </a:rPr>
              <a:t>：</a:t>
            </a:r>
            <a:endParaRPr lang="en-AU" altLang="zh-CN" sz="1400" i="0" dirty="0">
              <a:solidFill>
                <a:srgbClr val="262626"/>
              </a:solidFill>
            </a:endParaRPr>
          </a:p>
          <a:p>
            <a:pPr>
              <a:spcBef>
                <a:spcPct val="20000"/>
              </a:spcBef>
              <a:spcAft>
                <a:spcPts val="600"/>
              </a:spcAft>
              <a:buClr>
                <a:schemeClr val="accent1"/>
              </a:buClr>
              <a:buSzPct val="115000"/>
            </a:pPr>
            <a:r>
              <a:rPr lang="en-AU" altLang="zh-CN" sz="1400" dirty="0">
                <a:solidFill>
                  <a:srgbClr val="262626"/>
                </a:solidFill>
              </a:rPr>
              <a:t>	“</a:t>
            </a:r>
            <a:r>
              <a:rPr lang="en-US" altLang="zh-CN" sz="1400" dirty="0">
                <a:solidFill>
                  <a:srgbClr val="262626"/>
                </a:solidFill>
              </a:rPr>
              <a:t>fuel </a:t>
            </a:r>
            <a:r>
              <a:rPr lang="en-US" altLang="zh-CN" sz="1400" dirty="0" err="1">
                <a:solidFill>
                  <a:srgbClr val="262626"/>
                </a:solidFill>
              </a:rPr>
              <a:t>api</a:t>
            </a:r>
            <a:r>
              <a:rPr lang="en-US" altLang="zh-CN" sz="1400" dirty="0">
                <a:solidFill>
                  <a:srgbClr val="262626"/>
                </a:solidFill>
              </a:rPr>
              <a:t> could be better, the Calander could expend to a 	monthly span, distance between planned locations could be 	useful and worth to integrate in the future,</a:t>
            </a:r>
            <a:r>
              <a:rPr lang="zh-CN" altLang="en-US" sz="1400" dirty="0">
                <a:solidFill>
                  <a:srgbClr val="262626"/>
                </a:solidFill>
              </a:rPr>
              <a:t> </a:t>
            </a:r>
            <a:r>
              <a:rPr lang="en-US" altLang="zh-CN" sz="1400" dirty="0">
                <a:solidFill>
                  <a:srgbClr val="262626"/>
                </a:solidFill>
              </a:rPr>
              <a:t>memo</a:t>
            </a:r>
            <a:r>
              <a:rPr lang="zh-CN" altLang="en-US" sz="1400" dirty="0">
                <a:solidFill>
                  <a:srgbClr val="262626"/>
                </a:solidFill>
              </a:rPr>
              <a:t> </a:t>
            </a:r>
            <a:r>
              <a:rPr lang="en-US" altLang="zh-CN" sz="1400" dirty="0">
                <a:solidFill>
                  <a:srgbClr val="262626"/>
                </a:solidFill>
              </a:rPr>
              <a:t>functions</a:t>
            </a:r>
            <a:r>
              <a:rPr lang="zh-CN" altLang="en-US" sz="1400" dirty="0">
                <a:solidFill>
                  <a:srgbClr val="262626"/>
                </a:solidFill>
              </a:rPr>
              <a:t> </a:t>
            </a:r>
            <a:r>
              <a:rPr lang="en-US" altLang="zh-CN" sz="1400" dirty="0">
                <a:solidFill>
                  <a:srgbClr val="262626"/>
                </a:solidFill>
              </a:rPr>
              <a:t>	could</a:t>
            </a:r>
            <a:r>
              <a:rPr lang="zh-CN" altLang="en-US" sz="1400" dirty="0">
                <a:solidFill>
                  <a:srgbClr val="262626"/>
                </a:solidFill>
              </a:rPr>
              <a:t> </a:t>
            </a:r>
            <a:r>
              <a:rPr lang="en-US" altLang="zh-CN" sz="1400" dirty="0">
                <a:solidFill>
                  <a:srgbClr val="262626"/>
                </a:solidFill>
              </a:rPr>
              <a:t>be</a:t>
            </a:r>
            <a:r>
              <a:rPr lang="zh-CN" altLang="en-US" sz="1400" dirty="0">
                <a:solidFill>
                  <a:srgbClr val="262626"/>
                </a:solidFill>
              </a:rPr>
              <a:t> </a:t>
            </a:r>
            <a:r>
              <a:rPr lang="en-US" altLang="zh-CN" sz="1400" dirty="0">
                <a:solidFill>
                  <a:srgbClr val="262626"/>
                </a:solidFill>
              </a:rPr>
              <a:t>useful</a:t>
            </a:r>
            <a:r>
              <a:rPr lang="zh-CN" altLang="en-US" sz="1400" dirty="0">
                <a:solidFill>
                  <a:srgbClr val="262626"/>
                </a:solidFill>
              </a:rPr>
              <a:t> </a:t>
            </a:r>
            <a:r>
              <a:rPr lang="en-US" altLang="zh-CN" sz="1400" dirty="0">
                <a:solidFill>
                  <a:srgbClr val="262626"/>
                </a:solidFill>
              </a:rPr>
              <a:t>as</a:t>
            </a:r>
            <a:r>
              <a:rPr lang="zh-CN" altLang="en-US" sz="1400" dirty="0">
                <a:solidFill>
                  <a:srgbClr val="262626"/>
                </a:solidFill>
              </a:rPr>
              <a:t> </a:t>
            </a:r>
            <a:r>
              <a:rPr lang="en-US" altLang="zh-CN" sz="1400" dirty="0">
                <a:solidFill>
                  <a:srgbClr val="262626"/>
                </a:solidFill>
              </a:rPr>
              <a:t>well”</a:t>
            </a:r>
            <a:endParaRPr lang="en-AU" sz="1400" i="0" dirty="0">
              <a:solidFill>
                <a:srgbClr val="262626"/>
              </a:solidFill>
            </a:endParaRPr>
          </a:p>
          <a:p>
            <a:pPr marL="285750" indent="-285750">
              <a:spcBef>
                <a:spcPct val="20000"/>
              </a:spcBef>
              <a:spcAft>
                <a:spcPts val="600"/>
              </a:spcAft>
              <a:buClr>
                <a:schemeClr val="accent1"/>
              </a:buClr>
              <a:buSzPct val="115000"/>
              <a:buFont typeface="Arial"/>
              <a:buChar char="•"/>
            </a:pPr>
            <a:r>
              <a:rPr lang="en-AU" sz="1400" i="0" dirty="0">
                <a:solidFill>
                  <a:srgbClr val="262626"/>
                </a:solidFill>
              </a:rPr>
              <a:t>RB: </a:t>
            </a:r>
          </a:p>
          <a:p>
            <a:pPr lvl="1">
              <a:spcBef>
                <a:spcPct val="20000"/>
              </a:spcBef>
              <a:spcAft>
                <a:spcPts val="600"/>
              </a:spcAft>
              <a:buClr>
                <a:schemeClr val="accent1"/>
              </a:buClr>
              <a:buSzPct val="115000"/>
            </a:pPr>
            <a:r>
              <a:rPr lang="en-AU" sz="1400" i="0" dirty="0">
                <a:solidFill>
                  <a:srgbClr val="262626"/>
                </a:solidFill>
              </a:rPr>
              <a:t>“If more, better developed petrol price APIs become available, like with the weather APIs and Google Maps API, it could help developers of apps like this, Be able to more easily show petrol prices for individual petrol stations or suburbs, an original intention for this </a:t>
            </a:r>
            <a:r>
              <a:rPr lang="en-AU" sz="1400" i="0">
                <a:solidFill>
                  <a:srgbClr val="262626"/>
                </a:solidFill>
              </a:rPr>
              <a:t>app”</a:t>
            </a:r>
            <a:endParaRPr lang="en-AU" sz="1400" dirty="0">
              <a:solidFill>
                <a:srgbClr val="262626"/>
              </a:solidFill>
            </a:endParaRPr>
          </a:p>
        </p:txBody>
      </p:sp>
      <p:sp>
        <p:nvSpPr>
          <p:cNvPr id="4" name="文本框 3">
            <a:extLst>
              <a:ext uri="{FF2B5EF4-FFF2-40B4-BE49-F238E27FC236}">
                <a16:creationId xmlns:a16="http://schemas.microsoft.com/office/drawing/2014/main" id="{83345E49-E796-35C7-F8FB-289015A2252D}"/>
              </a:ext>
            </a:extLst>
          </p:cNvPr>
          <p:cNvSpPr txBox="1"/>
          <p:nvPr/>
        </p:nvSpPr>
        <p:spPr>
          <a:xfrm>
            <a:off x="1295402" y="1265014"/>
            <a:ext cx="9723118" cy="1138773"/>
          </a:xfrm>
          <a:prstGeom prst="rect">
            <a:avLst/>
          </a:prstGeom>
          <a:noFill/>
        </p:spPr>
        <p:txBody>
          <a:bodyPr wrap="square">
            <a:spAutoFit/>
          </a:bodyPr>
          <a:lstStyle/>
          <a:p>
            <a:r>
              <a:rPr lang="en-AU" sz="4800" i="0" u="sng" dirty="0">
                <a:effectLst/>
                <a:cs typeface="Aharoni" panose="02010803020104030203" pitchFamily="2" charset="-79"/>
              </a:rPr>
              <a:t>Directions for future development</a:t>
            </a:r>
          </a:p>
          <a:p>
            <a:r>
              <a:rPr lang="en-US" sz="2000" dirty="0">
                <a:solidFill>
                  <a:srgbClr val="262626"/>
                </a:solidFill>
              </a:rPr>
              <a:t>(</a:t>
            </a:r>
            <a:r>
              <a:rPr lang="en-US" altLang="zh-CN" sz="2000" dirty="0">
                <a:solidFill>
                  <a:srgbClr val="262626"/>
                </a:solidFill>
              </a:rPr>
              <a:t>the Team</a:t>
            </a:r>
            <a:r>
              <a:rPr lang="en-US" sz="2000" dirty="0">
                <a:solidFill>
                  <a:srgbClr val="262626"/>
                </a:solidFill>
              </a:rPr>
              <a:t>)</a:t>
            </a:r>
          </a:p>
        </p:txBody>
      </p:sp>
      <p:pic>
        <p:nvPicPr>
          <p:cNvPr id="5" name="Graphic 5" descr="云中的球">
            <a:extLst>
              <a:ext uri="{FF2B5EF4-FFF2-40B4-BE49-F238E27FC236}">
                <a16:creationId xmlns:a16="http://schemas.microsoft.com/office/drawing/2014/main" id="{65D86535-BA57-76AF-B01C-FBDE4C1F0FB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39579" y="2790310"/>
            <a:ext cx="3865318" cy="2706363"/>
          </a:xfrm>
          <a:prstGeom prst="rect">
            <a:avLst/>
          </a:prstGeom>
          <a:ln w="57150" cmpd="thickThin">
            <a:solidFill>
              <a:srgbClr val="7F7F7F"/>
            </a:solidFill>
            <a:miter lim="800000"/>
          </a:ln>
        </p:spPr>
      </p:pic>
    </p:spTree>
    <p:extLst>
      <p:ext uri="{BB962C8B-B14F-4D97-AF65-F5344CB8AC3E}">
        <p14:creationId xmlns:p14="http://schemas.microsoft.com/office/powerpoint/2010/main" val="3856180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12" name="Picture 11">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5" name="Straight Connector 14">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8237F42-D19D-5EEB-745F-4AC8CC1947DF}"/>
              </a:ext>
            </a:extLst>
          </p:cNvPr>
          <p:cNvSpPr txBox="1"/>
          <p:nvPr/>
        </p:nvSpPr>
        <p:spPr>
          <a:xfrm>
            <a:off x="1295402" y="2556931"/>
            <a:ext cx="4991098" cy="3691465"/>
          </a:xfrm>
          <a:prstGeom prst="rect">
            <a:avLst/>
          </a:prstGeom>
        </p:spPr>
        <p:txBody>
          <a:bodyPr vert="horz" lIns="91440" tIns="45720" rIns="91440" bIns="45720" rtlCol="0" anchor="t">
            <a:normAutofit/>
          </a:bodyPr>
          <a:lstStyle/>
          <a:p>
            <a:pPr marL="571500" indent="-571500">
              <a:buFont typeface="Arial" panose="020B0604020202020204" pitchFamily="34" charset="0"/>
              <a:buChar char="•"/>
            </a:pPr>
            <a:r>
              <a:rPr lang="en-AU" sz="1600" b="1" dirty="0">
                <a:cs typeface="Aharoni" panose="02010803020104030203" pitchFamily="2" charset="-79"/>
                <a:hlinkClick r:id="rId5">
                  <a:extLst>
                    <a:ext uri="{A12FA001-AC4F-418D-AE19-62706E023703}">
                      <ahyp:hlinkClr xmlns:ahyp="http://schemas.microsoft.com/office/drawing/2018/hyperlinkcolor" val="tx"/>
                    </a:ext>
                  </a:extLst>
                </a:hlinkClick>
              </a:rPr>
              <a:t>Repo Link:</a:t>
            </a:r>
          </a:p>
          <a:p>
            <a:r>
              <a:rPr lang="en-AU" sz="1400" dirty="0">
                <a:cs typeface="Aharoni" panose="02010803020104030203" pitchFamily="2" charset="-79"/>
                <a:hlinkClick r:id="rId5"/>
              </a:rPr>
              <a:t>https://github.com/mkdkck/roadTripAssistant</a:t>
            </a:r>
            <a:endParaRPr lang="en-AU" sz="1400" dirty="0">
              <a:cs typeface="Aharoni" panose="02010803020104030203" pitchFamily="2" charset="-79"/>
            </a:endParaRPr>
          </a:p>
          <a:p>
            <a:endParaRPr lang="en-AU" sz="1400" dirty="0">
              <a:cs typeface="Aharoni" panose="02010803020104030203" pitchFamily="2" charset="-79"/>
            </a:endParaRPr>
          </a:p>
          <a:p>
            <a:pPr marL="571500" indent="-571500">
              <a:buFont typeface="Arial" panose="020B0604020202020204" pitchFamily="34" charset="0"/>
              <a:buChar char="•"/>
            </a:pPr>
            <a:r>
              <a:rPr lang="en-US" altLang="zh-CN" sz="1600" b="1" u="sng" dirty="0">
                <a:cs typeface="Aharoni" panose="02010803020104030203" pitchFamily="2" charset="-79"/>
              </a:rPr>
              <a:t>Deployed Link</a:t>
            </a:r>
            <a:r>
              <a:rPr lang="zh-CN" altLang="en-US" sz="1600" b="1" u="sng" dirty="0">
                <a:cs typeface="Aharoni" panose="02010803020104030203" pitchFamily="2" charset="-79"/>
              </a:rPr>
              <a:t>：</a:t>
            </a:r>
            <a:endParaRPr lang="en-AU" altLang="zh-CN" sz="1600" b="1" u="sng" dirty="0">
              <a:cs typeface="Aharoni" panose="02010803020104030203" pitchFamily="2" charset="-79"/>
            </a:endParaRPr>
          </a:p>
          <a:p>
            <a:r>
              <a:rPr lang="en-AU" sz="1400" u="sng" dirty="0">
                <a:cs typeface="Aharoni" panose="02010803020104030203" pitchFamily="2" charset="-79"/>
                <a:hlinkClick r:id="rId6"/>
              </a:rPr>
              <a:t>https://mkdkck.github.io/roadTripAssistant</a:t>
            </a:r>
            <a:endParaRPr lang="en-AU" sz="1400" dirty="0">
              <a:cs typeface="Aharoni" panose="02010803020104030203" pitchFamily="2" charset="-79"/>
            </a:endParaRPr>
          </a:p>
        </p:txBody>
      </p:sp>
      <p:sp>
        <p:nvSpPr>
          <p:cNvPr id="4" name="文本框 3">
            <a:extLst>
              <a:ext uri="{FF2B5EF4-FFF2-40B4-BE49-F238E27FC236}">
                <a16:creationId xmlns:a16="http://schemas.microsoft.com/office/drawing/2014/main" id="{83345E49-E796-35C7-F8FB-289015A2252D}"/>
              </a:ext>
            </a:extLst>
          </p:cNvPr>
          <p:cNvSpPr txBox="1"/>
          <p:nvPr/>
        </p:nvSpPr>
        <p:spPr>
          <a:xfrm>
            <a:off x="1295402" y="1265014"/>
            <a:ext cx="9723118" cy="830997"/>
          </a:xfrm>
          <a:prstGeom prst="rect">
            <a:avLst/>
          </a:prstGeom>
          <a:noFill/>
        </p:spPr>
        <p:txBody>
          <a:bodyPr wrap="square">
            <a:spAutoFit/>
          </a:bodyPr>
          <a:lstStyle/>
          <a:p>
            <a:pPr algn="ctr"/>
            <a:r>
              <a:rPr lang="en-AU" sz="4800" u="sng" dirty="0">
                <a:cs typeface="Aharoni" panose="02010803020104030203" pitchFamily="2" charset="-79"/>
              </a:rPr>
              <a:t>Links</a:t>
            </a:r>
          </a:p>
        </p:txBody>
      </p:sp>
      <p:pic>
        <p:nvPicPr>
          <p:cNvPr id="5" name="Graphic 5" descr="站在墙壁间隙前的人">
            <a:extLst>
              <a:ext uri="{FF2B5EF4-FFF2-40B4-BE49-F238E27FC236}">
                <a16:creationId xmlns:a16="http://schemas.microsoft.com/office/drawing/2014/main" id="{65D86535-BA57-76AF-B01C-FBDE4C1F0F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94512" y="2869211"/>
            <a:ext cx="3865318" cy="2548561"/>
          </a:xfrm>
          <a:prstGeom prst="rect">
            <a:avLst/>
          </a:prstGeom>
          <a:ln w="57150" cmpd="thickThin">
            <a:solidFill>
              <a:srgbClr val="7F7F7F"/>
            </a:solidFill>
            <a:miter lim="800000"/>
          </a:ln>
        </p:spPr>
      </p:pic>
    </p:spTree>
    <p:extLst>
      <p:ext uri="{BB962C8B-B14F-4D97-AF65-F5344CB8AC3E}">
        <p14:creationId xmlns:p14="http://schemas.microsoft.com/office/powerpoint/2010/main" val="1430377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 3" descr="Asphalt Road">
            <a:extLst>
              <a:ext uri="{FF2B5EF4-FFF2-40B4-BE49-F238E27FC236}">
                <a16:creationId xmlns:a16="http://schemas.microsoft.com/office/drawing/2014/main" id="{0AAF7641-50A9-45E1-2D4B-BA25538C57D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196340" y="680769"/>
            <a:ext cx="9799320" cy="5496462"/>
          </a:xfrm>
          <a:prstGeom prst="rect">
            <a:avLst/>
          </a:prstGeom>
          <a:ln w="57150" cmpd="thickThin">
            <a:solidFill>
              <a:srgbClr val="7F7F7F"/>
            </a:solidFill>
            <a:miter lim="800000"/>
          </a:ln>
        </p:spPr>
      </p:pic>
      <p:sp>
        <p:nvSpPr>
          <p:cNvPr id="5" name="文本框 4">
            <a:extLst>
              <a:ext uri="{FF2B5EF4-FFF2-40B4-BE49-F238E27FC236}">
                <a16:creationId xmlns:a16="http://schemas.microsoft.com/office/drawing/2014/main" id="{9CC51A85-2731-899D-E51B-F10F35F00E17}"/>
              </a:ext>
            </a:extLst>
          </p:cNvPr>
          <p:cNvSpPr txBox="1"/>
          <p:nvPr/>
        </p:nvSpPr>
        <p:spPr>
          <a:xfrm>
            <a:off x="2786062" y="3013501"/>
            <a:ext cx="6619875" cy="830997"/>
          </a:xfrm>
          <a:prstGeom prst="rect">
            <a:avLst/>
          </a:prstGeom>
          <a:noFill/>
        </p:spPr>
        <p:txBody>
          <a:bodyPr wrap="square">
            <a:spAutoFit/>
          </a:bodyPr>
          <a:lstStyle/>
          <a:p>
            <a:r>
              <a:rPr lang="en-AU" sz="4800" b="1" spc="50" dirty="0">
                <a:ln w="0"/>
                <a:solidFill>
                  <a:schemeClr val="accent6">
                    <a:lumMod val="60000"/>
                    <a:lumOff val="40000"/>
                  </a:schemeClr>
                </a:solidFill>
                <a:effectLst>
                  <a:innerShdw blurRad="63500" dist="50800" dir="13500000">
                    <a:srgbClr val="000000">
                      <a:alpha val="50000"/>
                    </a:srgbClr>
                  </a:innerShdw>
                </a:effectLst>
                <a:cs typeface="Aharoni" panose="02010803020104030203" pitchFamily="2" charset="-79"/>
              </a:rPr>
              <a:t>Thank you for listening</a:t>
            </a:r>
          </a:p>
        </p:txBody>
      </p:sp>
    </p:spTree>
    <p:extLst>
      <p:ext uri="{BB962C8B-B14F-4D97-AF65-F5344CB8AC3E}">
        <p14:creationId xmlns:p14="http://schemas.microsoft.com/office/powerpoint/2010/main" val="319094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mute="1">
                <p:cTn id="12" repeatCount="indefinite"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93797FD-7F0A-483E-966E-7FE88F8D8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9" name="Picture 8">
              <a:extLst>
                <a:ext uri="{FF2B5EF4-FFF2-40B4-BE49-F238E27FC236}">
                  <a16:creationId xmlns:a16="http://schemas.microsoft.com/office/drawing/2014/main" id="{94299858-315B-4242-A342-32FD05E4DEE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5783D501-1479-4FE1-A62C-B9C862498C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11" name="Picture 10">
              <a:extLst>
                <a:ext uri="{FF2B5EF4-FFF2-40B4-BE49-F238E27FC236}">
                  <a16:creationId xmlns:a16="http://schemas.microsoft.com/office/drawing/2014/main" id="{C53C2CCF-3504-410A-A978-9BCC7D295A0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2" name="Picture 11">
              <a:extLst>
                <a:ext uri="{FF2B5EF4-FFF2-40B4-BE49-F238E27FC236}">
                  <a16:creationId xmlns:a16="http://schemas.microsoft.com/office/drawing/2014/main" id="{444AA77E-0BD7-413F-9123-2CDF296BAD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4" name="Straight Connector 13">
            <a:extLst>
              <a:ext uri="{FF2B5EF4-FFF2-40B4-BE49-F238E27FC236}">
                <a16:creationId xmlns:a16="http://schemas.microsoft.com/office/drawing/2014/main" id="{DDB3BAEE-5BE4-4B17-A2DA-B334759C4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AU"/>
          </a:p>
        </p:txBody>
      </p:sp>
      <p:sp useBgFill="1">
        <p:nvSpPr>
          <p:cNvPr id="22" name="Rectangle 21">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extBox 1">
            <a:extLst>
              <a:ext uri="{FF2B5EF4-FFF2-40B4-BE49-F238E27FC236}">
                <a16:creationId xmlns:a16="http://schemas.microsoft.com/office/drawing/2014/main" id="{24A78722-DF89-A946-56B2-1C471EC453B7}"/>
              </a:ext>
            </a:extLst>
          </p:cNvPr>
          <p:cNvGraphicFramePr/>
          <p:nvPr>
            <p:extLst>
              <p:ext uri="{D42A27DB-BD31-4B8C-83A1-F6EECF244321}">
                <p14:modId xmlns:p14="http://schemas.microsoft.com/office/powerpoint/2010/main" val="2815312080"/>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图片 4" descr="应用程序&#10;&#10;中度可信度描述已自动生成">
            <a:extLst>
              <a:ext uri="{FF2B5EF4-FFF2-40B4-BE49-F238E27FC236}">
                <a16:creationId xmlns:a16="http://schemas.microsoft.com/office/drawing/2014/main" id="{1AF38F77-3E7E-AAAF-4C42-8EEBEE1098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1163" y="1292542"/>
            <a:ext cx="3775756" cy="4271129"/>
          </a:xfrm>
          <a:prstGeom prst="rect">
            <a:avLst/>
          </a:prstGeom>
        </p:spPr>
      </p:pic>
    </p:spTree>
    <p:extLst>
      <p:ext uri="{BB962C8B-B14F-4D97-AF65-F5344CB8AC3E}">
        <p14:creationId xmlns:p14="http://schemas.microsoft.com/office/powerpoint/2010/main" val="1699888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12" name="Picture 11">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5" name="Straight Connector 14">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8237F42-D19D-5EEB-745F-4AC8CC1947DF}"/>
              </a:ext>
            </a:extLst>
          </p:cNvPr>
          <p:cNvSpPr txBox="1"/>
          <p:nvPr/>
        </p:nvSpPr>
        <p:spPr>
          <a:xfrm>
            <a:off x="1295402" y="2556931"/>
            <a:ext cx="6115050" cy="3758139"/>
          </a:xfrm>
          <a:prstGeom prst="rect">
            <a:avLst/>
          </a:prstGeom>
        </p:spPr>
        <p:txBody>
          <a:bodyPr vert="horz" lIns="91440" tIns="45720" rIns="91440" bIns="45720" rtlCol="0" anchor="t">
            <a:normAutofit/>
          </a:bodyPr>
          <a:lstStyle/>
          <a:p>
            <a:pPr marL="285750" indent="-285750">
              <a:spcBef>
                <a:spcPct val="20000"/>
              </a:spcBef>
              <a:spcAft>
                <a:spcPts val="600"/>
              </a:spcAft>
              <a:buClr>
                <a:schemeClr val="accent1"/>
              </a:buClr>
              <a:buSzPct val="115000"/>
              <a:buFont typeface="Arial"/>
              <a:buChar char="•"/>
            </a:pPr>
            <a:r>
              <a:rPr lang="en-US" sz="2000" b="0" i="0" dirty="0">
                <a:solidFill>
                  <a:srgbClr val="262626"/>
                </a:solidFill>
              </a:rPr>
              <a:t> </a:t>
            </a:r>
            <a:r>
              <a:rPr lang="en-US" sz="2000" b="1" dirty="0">
                <a:solidFill>
                  <a:srgbClr val="262626"/>
                </a:solidFill>
              </a:rPr>
              <a:t>Description</a:t>
            </a:r>
            <a:r>
              <a:rPr lang="en-US" sz="2000" b="1" i="0" dirty="0">
                <a:solidFill>
                  <a:srgbClr val="262626"/>
                </a:solidFill>
              </a:rPr>
              <a:t>: </a:t>
            </a:r>
          </a:p>
          <a:p>
            <a:pPr>
              <a:spcBef>
                <a:spcPct val="20000"/>
              </a:spcBef>
              <a:spcAft>
                <a:spcPts val="600"/>
              </a:spcAft>
              <a:buClr>
                <a:schemeClr val="accent1"/>
              </a:buClr>
              <a:buSzPct val="115000"/>
            </a:pPr>
            <a:r>
              <a:rPr lang="en-US" sz="1400" b="0" i="0" dirty="0">
                <a:solidFill>
                  <a:srgbClr val="262626"/>
                </a:solidFill>
              </a:rPr>
              <a:t>	Combining a few helpful apps and sources of info into one, which a user 	can search and see at the same time, while on the road.</a:t>
            </a:r>
          </a:p>
          <a:p>
            <a:pPr marL="285750" indent="-285750">
              <a:spcBef>
                <a:spcPct val="20000"/>
              </a:spcBef>
              <a:spcAft>
                <a:spcPts val="600"/>
              </a:spcAft>
              <a:buClr>
                <a:schemeClr val="accent1"/>
              </a:buClr>
              <a:buSzPct val="115000"/>
              <a:buFont typeface="Arial"/>
              <a:buChar char="•"/>
            </a:pPr>
            <a:r>
              <a:rPr lang="en-US" sz="2000" b="1" dirty="0">
                <a:solidFill>
                  <a:srgbClr val="262626"/>
                </a:solidFill>
              </a:rPr>
              <a:t>Motivation: </a:t>
            </a:r>
          </a:p>
          <a:p>
            <a:pPr>
              <a:spcBef>
                <a:spcPct val="20000"/>
              </a:spcBef>
              <a:spcAft>
                <a:spcPts val="600"/>
              </a:spcAft>
              <a:buClr>
                <a:schemeClr val="accent1"/>
              </a:buClr>
              <a:buSzPct val="115000"/>
            </a:pPr>
            <a:r>
              <a:rPr lang="en-US" sz="1400" dirty="0">
                <a:solidFill>
                  <a:srgbClr val="262626"/>
                </a:solidFill>
              </a:rPr>
              <a:t>	Planning a road trip needs to go across a few websites to get enough 	information for travelling, this page could help to get all info in one place.</a:t>
            </a:r>
          </a:p>
          <a:p>
            <a:pPr marL="285750" indent="-285750">
              <a:spcBef>
                <a:spcPct val="20000"/>
              </a:spcBef>
              <a:spcAft>
                <a:spcPts val="600"/>
              </a:spcAft>
              <a:buClr>
                <a:schemeClr val="accent1"/>
              </a:buClr>
              <a:buSzPct val="115000"/>
              <a:buFont typeface="Arial"/>
              <a:buChar char="•"/>
            </a:pPr>
            <a:r>
              <a:rPr lang="en-US" altLang="zh-CN" sz="2000" b="1" dirty="0">
                <a:solidFill>
                  <a:srgbClr val="262626"/>
                </a:solidFill>
              </a:rPr>
              <a:t>User Story</a:t>
            </a:r>
            <a:r>
              <a:rPr lang="en-US" sz="2000" b="1" dirty="0">
                <a:solidFill>
                  <a:srgbClr val="262626"/>
                </a:solidFill>
              </a:rPr>
              <a:t>: </a:t>
            </a:r>
          </a:p>
          <a:p>
            <a:pPr>
              <a:spcBef>
                <a:spcPct val="20000"/>
              </a:spcBef>
              <a:spcAft>
                <a:spcPts val="600"/>
              </a:spcAft>
              <a:buClr>
                <a:schemeClr val="accent1"/>
              </a:buClr>
              <a:buSzPct val="115000"/>
            </a:pPr>
            <a:r>
              <a:rPr lang="en-US" sz="1400" b="0" i="0" dirty="0">
                <a:solidFill>
                  <a:srgbClr val="262626"/>
                </a:solidFill>
              </a:rPr>
              <a:t>	When I plan and start a road trip, I want an app that can show the 	location map and relevant travel information, such as the petrol prices and 	weather forecast. I also want to have a calendar to store my short trip plan.</a:t>
            </a:r>
            <a:endParaRPr lang="en-US" sz="1400" dirty="0">
              <a:solidFill>
                <a:srgbClr val="262626"/>
              </a:solidFill>
            </a:endParaRPr>
          </a:p>
        </p:txBody>
      </p:sp>
      <p:sp>
        <p:nvSpPr>
          <p:cNvPr id="4" name="文本框 3">
            <a:extLst>
              <a:ext uri="{FF2B5EF4-FFF2-40B4-BE49-F238E27FC236}">
                <a16:creationId xmlns:a16="http://schemas.microsoft.com/office/drawing/2014/main" id="{83345E49-E796-35C7-F8FB-289015A2252D}"/>
              </a:ext>
            </a:extLst>
          </p:cNvPr>
          <p:cNvSpPr txBox="1"/>
          <p:nvPr/>
        </p:nvSpPr>
        <p:spPr>
          <a:xfrm>
            <a:off x="1295402" y="1621247"/>
            <a:ext cx="6115050" cy="800219"/>
          </a:xfrm>
          <a:prstGeom prst="rect">
            <a:avLst/>
          </a:prstGeom>
          <a:noFill/>
        </p:spPr>
        <p:txBody>
          <a:bodyPr wrap="square">
            <a:spAutoFit/>
          </a:bodyPr>
          <a:lstStyle/>
          <a:p>
            <a:r>
              <a:rPr lang="en-US" sz="4600" b="0" i="0" u="sng" dirty="0">
                <a:solidFill>
                  <a:srgbClr val="262626"/>
                </a:solidFill>
              </a:rPr>
              <a:t>Concept </a:t>
            </a:r>
            <a:r>
              <a:rPr lang="en-US" sz="2000" dirty="0">
                <a:solidFill>
                  <a:srgbClr val="262626"/>
                </a:solidFill>
              </a:rPr>
              <a:t>(RB)</a:t>
            </a:r>
          </a:p>
        </p:txBody>
      </p:sp>
      <p:pic>
        <p:nvPicPr>
          <p:cNvPr id="5" name="Graphic 5" descr="带隧道的道路">
            <a:extLst>
              <a:ext uri="{FF2B5EF4-FFF2-40B4-BE49-F238E27FC236}">
                <a16:creationId xmlns:a16="http://schemas.microsoft.com/office/drawing/2014/main" id="{65D86535-BA57-76AF-B01C-FBDE4C1F0FB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13807" y="3281724"/>
            <a:ext cx="3362380" cy="1998468"/>
          </a:xfrm>
          <a:prstGeom prst="rect">
            <a:avLst/>
          </a:prstGeom>
          <a:ln w="57150" cmpd="thickThin">
            <a:solidFill>
              <a:srgbClr val="7F7F7F"/>
            </a:solidFill>
            <a:miter lim="800000"/>
          </a:ln>
        </p:spPr>
      </p:pic>
    </p:spTree>
    <p:extLst>
      <p:ext uri="{BB962C8B-B14F-4D97-AF65-F5344CB8AC3E}">
        <p14:creationId xmlns:p14="http://schemas.microsoft.com/office/powerpoint/2010/main" val="3417844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12" name="Picture 11">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5" name="Straight Connector 14">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8237F42-D19D-5EEB-745F-4AC8CC1947DF}"/>
              </a:ext>
            </a:extLst>
          </p:cNvPr>
          <p:cNvSpPr txBox="1"/>
          <p:nvPr/>
        </p:nvSpPr>
        <p:spPr>
          <a:xfrm>
            <a:off x="1295402" y="2556932"/>
            <a:ext cx="6256866" cy="3318936"/>
          </a:xfrm>
          <a:prstGeom prst="rect">
            <a:avLst/>
          </a:prstGeom>
        </p:spPr>
        <p:txBody>
          <a:bodyPr vert="horz" lIns="91440" tIns="45720" rIns="91440" bIns="45720" rtlCol="0" anchor="t">
            <a:normAutofit/>
          </a:bodyPr>
          <a:lstStyle/>
          <a:p>
            <a:pPr marL="285750" indent="-285750">
              <a:spcBef>
                <a:spcPct val="20000"/>
              </a:spcBef>
              <a:spcAft>
                <a:spcPts val="600"/>
              </a:spcAft>
              <a:buClr>
                <a:schemeClr val="accent1"/>
              </a:buClr>
              <a:buSzPct val="115000"/>
              <a:buFont typeface="Arial"/>
              <a:buChar char="•"/>
            </a:pPr>
            <a:r>
              <a:rPr lang="en-US" sz="2000" b="0" i="0" dirty="0">
                <a:solidFill>
                  <a:srgbClr val="262626"/>
                </a:solidFill>
              </a:rPr>
              <a:t> </a:t>
            </a:r>
            <a:r>
              <a:rPr lang="en-US" sz="2000" b="1" dirty="0">
                <a:solidFill>
                  <a:srgbClr val="262626"/>
                </a:solidFill>
              </a:rPr>
              <a:t>Technologies used</a:t>
            </a:r>
            <a:r>
              <a:rPr lang="en-US" sz="2000" b="1" i="0" dirty="0">
                <a:solidFill>
                  <a:srgbClr val="262626"/>
                </a:solidFill>
              </a:rPr>
              <a:t>: </a:t>
            </a:r>
          </a:p>
          <a:p>
            <a:pPr marL="285750" indent="-285750">
              <a:spcBef>
                <a:spcPct val="20000"/>
              </a:spcBef>
              <a:spcAft>
                <a:spcPts val="600"/>
              </a:spcAft>
              <a:buClr>
                <a:schemeClr val="accent1"/>
              </a:buClr>
              <a:buSzPct val="115000"/>
              <a:buFont typeface="Arial"/>
              <a:buChar char="•"/>
            </a:pPr>
            <a:endParaRPr lang="en-US" sz="1400" b="1" i="0" dirty="0">
              <a:solidFill>
                <a:srgbClr val="262626"/>
              </a:solidFill>
            </a:endParaRPr>
          </a:p>
          <a:p>
            <a:pPr>
              <a:spcBef>
                <a:spcPct val="20000"/>
              </a:spcBef>
              <a:spcAft>
                <a:spcPts val="600"/>
              </a:spcAft>
              <a:buClr>
                <a:schemeClr val="accent1"/>
              </a:buClr>
              <a:buSzPct val="115000"/>
            </a:pPr>
            <a:r>
              <a:rPr lang="en-US" sz="1400" b="1" i="0" dirty="0">
                <a:solidFill>
                  <a:srgbClr val="262626"/>
                </a:solidFill>
              </a:rPr>
              <a:t>	-  Coding:</a:t>
            </a:r>
          </a:p>
          <a:p>
            <a:pPr>
              <a:spcBef>
                <a:spcPct val="20000"/>
              </a:spcBef>
              <a:spcAft>
                <a:spcPts val="600"/>
              </a:spcAft>
              <a:buClr>
                <a:schemeClr val="accent1"/>
              </a:buClr>
              <a:buSzPct val="115000"/>
            </a:pPr>
            <a:r>
              <a:rPr lang="en-US" sz="1400" b="0" i="0" dirty="0">
                <a:solidFill>
                  <a:srgbClr val="262626"/>
                </a:solidFill>
              </a:rPr>
              <a:t> 		HTML, CSS, JS</a:t>
            </a:r>
          </a:p>
          <a:p>
            <a:pPr>
              <a:spcBef>
                <a:spcPct val="20000"/>
              </a:spcBef>
              <a:spcAft>
                <a:spcPts val="600"/>
              </a:spcAft>
              <a:buClr>
                <a:schemeClr val="accent1"/>
              </a:buClr>
              <a:buSzPct val="115000"/>
            </a:pPr>
            <a:r>
              <a:rPr lang="en-US" sz="1400" b="1" i="0" dirty="0">
                <a:solidFill>
                  <a:srgbClr val="262626"/>
                </a:solidFill>
              </a:rPr>
              <a:t>	-  3</a:t>
            </a:r>
            <a:r>
              <a:rPr lang="en-US" sz="1400" b="1" i="0" baseline="30000" dirty="0">
                <a:solidFill>
                  <a:srgbClr val="262626"/>
                </a:solidFill>
              </a:rPr>
              <a:t>rd</a:t>
            </a:r>
            <a:r>
              <a:rPr lang="en-US" sz="1400" b="1" i="0" dirty="0">
                <a:solidFill>
                  <a:srgbClr val="262626"/>
                </a:solidFill>
              </a:rPr>
              <a:t> party </a:t>
            </a:r>
            <a:r>
              <a:rPr lang="en-US" sz="1400" b="1" dirty="0">
                <a:solidFill>
                  <a:srgbClr val="262626"/>
                </a:solidFill>
              </a:rPr>
              <a:t>APIs:</a:t>
            </a:r>
          </a:p>
          <a:p>
            <a:pPr>
              <a:spcBef>
                <a:spcPct val="20000"/>
              </a:spcBef>
              <a:spcAft>
                <a:spcPts val="600"/>
              </a:spcAft>
              <a:buClr>
                <a:schemeClr val="accent1"/>
              </a:buClr>
              <a:buSzPct val="115000"/>
            </a:pPr>
            <a:r>
              <a:rPr lang="en-US" sz="1400" b="0" i="0" dirty="0">
                <a:solidFill>
                  <a:srgbClr val="262626"/>
                </a:solidFill>
              </a:rPr>
              <a:t>		</a:t>
            </a:r>
            <a:r>
              <a:rPr lang="en-US" sz="1400" b="0" i="0" dirty="0" err="1">
                <a:solidFill>
                  <a:srgbClr val="262626"/>
                </a:solidFill>
              </a:rPr>
              <a:t>Bulma</a:t>
            </a:r>
            <a:r>
              <a:rPr lang="en-US" sz="1400" b="0" i="0" dirty="0">
                <a:solidFill>
                  <a:srgbClr val="262626"/>
                </a:solidFill>
              </a:rPr>
              <a:t> CSS fram</a:t>
            </a:r>
            <a:r>
              <a:rPr lang="en-US" altLang="zh-CN" sz="1400" b="0" i="0" dirty="0">
                <a:solidFill>
                  <a:srgbClr val="262626"/>
                </a:solidFill>
              </a:rPr>
              <a:t>e</a:t>
            </a:r>
            <a:r>
              <a:rPr lang="en-US" sz="1400" b="0" i="0" dirty="0">
                <a:solidFill>
                  <a:srgbClr val="262626"/>
                </a:solidFill>
              </a:rPr>
              <a:t>work, </a:t>
            </a:r>
            <a:r>
              <a:rPr lang="en-US" sz="1400" b="0" i="0" dirty="0" err="1">
                <a:solidFill>
                  <a:srgbClr val="262626"/>
                </a:solidFill>
              </a:rPr>
              <a:t>Jquery</a:t>
            </a:r>
            <a:r>
              <a:rPr lang="en-US" sz="1400" dirty="0">
                <a:solidFill>
                  <a:srgbClr val="262626"/>
                </a:solidFill>
              </a:rPr>
              <a:t> &amp; </a:t>
            </a:r>
            <a:r>
              <a:rPr lang="en-US" sz="1400" b="0" i="0" dirty="0" err="1">
                <a:solidFill>
                  <a:srgbClr val="262626"/>
                </a:solidFill>
              </a:rPr>
              <a:t>Jquery</a:t>
            </a:r>
            <a:r>
              <a:rPr lang="en-US" sz="1400" b="0" i="0" dirty="0">
                <a:solidFill>
                  <a:srgbClr val="262626"/>
                </a:solidFill>
              </a:rPr>
              <a:t> UI</a:t>
            </a:r>
          </a:p>
          <a:p>
            <a:pPr>
              <a:spcBef>
                <a:spcPct val="20000"/>
              </a:spcBef>
              <a:spcAft>
                <a:spcPts val="600"/>
              </a:spcAft>
              <a:buClr>
                <a:schemeClr val="accent1"/>
              </a:buClr>
              <a:buSzPct val="115000"/>
            </a:pPr>
            <a:r>
              <a:rPr lang="en-US" sz="1400" b="1" i="0" dirty="0">
                <a:solidFill>
                  <a:srgbClr val="262626"/>
                </a:solidFill>
              </a:rPr>
              <a:t>	-  Server side Apis: </a:t>
            </a:r>
          </a:p>
          <a:p>
            <a:pPr>
              <a:spcBef>
                <a:spcPct val="20000"/>
              </a:spcBef>
              <a:spcAft>
                <a:spcPts val="600"/>
              </a:spcAft>
              <a:buClr>
                <a:schemeClr val="accent1"/>
              </a:buClr>
              <a:buSzPct val="115000"/>
            </a:pPr>
            <a:r>
              <a:rPr lang="en-US" sz="1400" b="0" i="0" dirty="0">
                <a:solidFill>
                  <a:srgbClr val="262626"/>
                </a:solidFill>
              </a:rPr>
              <a:t>		google map, weather org, </a:t>
            </a:r>
            <a:r>
              <a:rPr lang="en-US" sz="1400" b="0" i="0" dirty="0" err="1">
                <a:solidFill>
                  <a:srgbClr val="262626"/>
                </a:solidFill>
              </a:rPr>
              <a:t>fuelprice</a:t>
            </a:r>
            <a:r>
              <a:rPr lang="en-US" sz="1400" b="0" i="0" dirty="0">
                <a:solidFill>
                  <a:srgbClr val="262626"/>
                </a:solidFill>
              </a:rPr>
              <a:t> widget</a:t>
            </a:r>
          </a:p>
          <a:p>
            <a:pPr>
              <a:spcBef>
                <a:spcPct val="20000"/>
              </a:spcBef>
              <a:spcAft>
                <a:spcPts val="600"/>
              </a:spcAft>
              <a:buClr>
                <a:schemeClr val="accent1"/>
              </a:buClr>
              <a:buSzPct val="115000"/>
              <a:buFont typeface="Arial"/>
              <a:buChar char="•"/>
            </a:pPr>
            <a:endParaRPr lang="en-US" dirty="0">
              <a:solidFill>
                <a:srgbClr val="262626"/>
              </a:solidFill>
            </a:endParaRPr>
          </a:p>
        </p:txBody>
      </p:sp>
      <p:sp>
        <p:nvSpPr>
          <p:cNvPr id="4" name="文本框 3">
            <a:extLst>
              <a:ext uri="{FF2B5EF4-FFF2-40B4-BE49-F238E27FC236}">
                <a16:creationId xmlns:a16="http://schemas.microsoft.com/office/drawing/2014/main" id="{83345E49-E796-35C7-F8FB-289015A2252D}"/>
              </a:ext>
            </a:extLst>
          </p:cNvPr>
          <p:cNvSpPr txBox="1"/>
          <p:nvPr/>
        </p:nvSpPr>
        <p:spPr>
          <a:xfrm>
            <a:off x="1295402" y="1621247"/>
            <a:ext cx="6115050" cy="800219"/>
          </a:xfrm>
          <a:prstGeom prst="rect">
            <a:avLst/>
          </a:prstGeom>
          <a:noFill/>
        </p:spPr>
        <p:txBody>
          <a:bodyPr wrap="square">
            <a:spAutoFit/>
          </a:bodyPr>
          <a:lstStyle/>
          <a:p>
            <a:r>
              <a:rPr lang="en-US" sz="4600" b="0" i="0" u="sng" dirty="0">
                <a:solidFill>
                  <a:srgbClr val="262626"/>
                </a:solidFill>
              </a:rPr>
              <a:t>Process </a:t>
            </a:r>
            <a:r>
              <a:rPr lang="en-US" sz="2000" dirty="0">
                <a:solidFill>
                  <a:srgbClr val="262626"/>
                </a:solidFill>
              </a:rPr>
              <a:t>(CL)</a:t>
            </a:r>
          </a:p>
        </p:txBody>
      </p:sp>
      <p:pic>
        <p:nvPicPr>
          <p:cNvPr id="5" name="Graphic 5" descr="桌上的笔记本电脑和笔记本">
            <a:extLst>
              <a:ext uri="{FF2B5EF4-FFF2-40B4-BE49-F238E27FC236}">
                <a16:creationId xmlns:a16="http://schemas.microsoft.com/office/drawing/2014/main" id="{65D86535-BA57-76AF-B01C-FBDE4C1F0FB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54983" y="2693997"/>
            <a:ext cx="4348484" cy="2898989"/>
          </a:xfrm>
          <a:prstGeom prst="rect">
            <a:avLst/>
          </a:prstGeom>
          <a:ln w="57150" cmpd="thickThin">
            <a:solidFill>
              <a:srgbClr val="7F7F7F"/>
            </a:solidFill>
            <a:miter lim="800000"/>
          </a:ln>
        </p:spPr>
      </p:pic>
    </p:spTree>
    <p:extLst>
      <p:ext uri="{BB962C8B-B14F-4D97-AF65-F5344CB8AC3E}">
        <p14:creationId xmlns:p14="http://schemas.microsoft.com/office/powerpoint/2010/main" val="4259473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12" name="Picture 11">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5" name="Straight Connector 14">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8237F42-D19D-5EEB-745F-4AC8CC1947DF}"/>
              </a:ext>
            </a:extLst>
          </p:cNvPr>
          <p:cNvSpPr txBox="1"/>
          <p:nvPr/>
        </p:nvSpPr>
        <p:spPr>
          <a:xfrm>
            <a:off x="1295402" y="2556931"/>
            <a:ext cx="6256866" cy="3691465"/>
          </a:xfrm>
          <a:prstGeom prst="rect">
            <a:avLst/>
          </a:prstGeom>
        </p:spPr>
        <p:txBody>
          <a:bodyPr vert="horz" lIns="91440" tIns="45720" rIns="91440" bIns="45720" rtlCol="0" anchor="t">
            <a:normAutofit fontScale="92500" lnSpcReduction="10000"/>
          </a:bodyPr>
          <a:lstStyle/>
          <a:p>
            <a:pPr marL="285750" indent="-285750">
              <a:spcBef>
                <a:spcPct val="20000"/>
              </a:spcBef>
              <a:spcAft>
                <a:spcPts val="600"/>
              </a:spcAft>
              <a:buClr>
                <a:schemeClr val="accent1"/>
              </a:buClr>
              <a:buSzPct val="115000"/>
              <a:buFont typeface="Arial"/>
              <a:buChar char="•"/>
            </a:pPr>
            <a:r>
              <a:rPr lang="en-US" sz="2000" b="1" i="0" dirty="0">
                <a:solidFill>
                  <a:srgbClr val="262626"/>
                </a:solidFill>
              </a:rPr>
              <a:t>Developers’ roles:</a:t>
            </a:r>
          </a:p>
          <a:p>
            <a:pPr marL="285750" indent="-285750">
              <a:spcBef>
                <a:spcPct val="20000"/>
              </a:spcBef>
              <a:spcAft>
                <a:spcPts val="600"/>
              </a:spcAft>
              <a:buClr>
                <a:schemeClr val="accent1"/>
              </a:buClr>
              <a:buSzPct val="115000"/>
              <a:buFont typeface="Arial"/>
              <a:buChar char="•"/>
            </a:pPr>
            <a:endParaRPr lang="en-US" sz="1500" b="1" i="0" dirty="0">
              <a:solidFill>
                <a:srgbClr val="262626"/>
              </a:solidFill>
            </a:endParaRPr>
          </a:p>
          <a:p>
            <a:pPr>
              <a:spcBef>
                <a:spcPct val="20000"/>
              </a:spcBef>
              <a:spcAft>
                <a:spcPts val="600"/>
              </a:spcAft>
              <a:buClr>
                <a:schemeClr val="accent1"/>
              </a:buClr>
              <a:buSzPct val="115000"/>
            </a:pPr>
            <a:r>
              <a:rPr lang="en-US" sz="1500" b="1" i="0" dirty="0">
                <a:solidFill>
                  <a:srgbClr val="262626"/>
                </a:solidFill>
              </a:rPr>
              <a:t>	- Concept &amp; Ideas: </a:t>
            </a:r>
            <a:r>
              <a:rPr lang="en-US" sz="1500" i="0" dirty="0">
                <a:solidFill>
                  <a:srgbClr val="262626"/>
                </a:solidFill>
              </a:rPr>
              <a:t>CL &amp; RB</a:t>
            </a:r>
          </a:p>
          <a:p>
            <a:pPr>
              <a:spcBef>
                <a:spcPct val="20000"/>
              </a:spcBef>
              <a:spcAft>
                <a:spcPts val="600"/>
              </a:spcAft>
              <a:buClr>
                <a:schemeClr val="accent1"/>
              </a:buClr>
              <a:buSzPct val="115000"/>
            </a:pPr>
            <a:r>
              <a:rPr lang="en-US" sz="1500" b="1" i="0" dirty="0">
                <a:solidFill>
                  <a:srgbClr val="262626"/>
                </a:solidFill>
              </a:rPr>
              <a:t>	- HTML CSS framework: </a:t>
            </a:r>
            <a:r>
              <a:rPr lang="en-US" sz="1500" i="0" dirty="0">
                <a:solidFill>
                  <a:srgbClr val="262626"/>
                </a:solidFill>
              </a:rPr>
              <a:t>CL</a:t>
            </a:r>
          </a:p>
          <a:p>
            <a:pPr>
              <a:spcBef>
                <a:spcPct val="20000"/>
              </a:spcBef>
              <a:spcAft>
                <a:spcPts val="600"/>
              </a:spcAft>
              <a:buClr>
                <a:schemeClr val="accent1"/>
              </a:buClr>
              <a:buSzPct val="115000"/>
            </a:pPr>
            <a:r>
              <a:rPr lang="en-US" sz="1500" b="1" i="0" dirty="0">
                <a:solidFill>
                  <a:srgbClr val="262626"/>
                </a:solidFill>
              </a:rPr>
              <a:t>	- CSS enhance &amp; UI polish: </a:t>
            </a:r>
            <a:r>
              <a:rPr lang="en-US" sz="1500" i="0" dirty="0">
                <a:solidFill>
                  <a:srgbClr val="262626"/>
                </a:solidFill>
              </a:rPr>
              <a:t>SL</a:t>
            </a:r>
          </a:p>
          <a:p>
            <a:pPr>
              <a:spcBef>
                <a:spcPct val="20000"/>
              </a:spcBef>
              <a:spcAft>
                <a:spcPts val="600"/>
              </a:spcAft>
              <a:buClr>
                <a:schemeClr val="accent1"/>
              </a:buClr>
              <a:buSzPct val="115000"/>
            </a:pPr>
            <a:r>
              <a:rPr lang="en-US" sz="1500" b="1" i="0" dirty="0">
                <a:solidFill>
                  <a:srgbClr val="262626"/>
                </a:solidFill>
              </a:rPr>
              <a:t>	- Api investigation and integration: </a:t>
            </a:r>
            <a:r>
              <a:rPr lang="en-US" sz="1500" i="0" dirty="0">
                <a:solidFill>
                  <a:srgbClr val="262626"/>
                </a:solidFill>
              </a:rPr>
              <a:t>CL &amp; RB</a:t>
            </a:r>
          </a:p>
          <a:p>
            <a:pPr>
              <a:spcBef>
                <a:spcPct val="20000"/>
              </a:spcBef>
              <a:spcAft>
                <a:spcPts val="600"/>
              </a:spcAft>
              <a:buClr>
                <a:schemeClr val="accent1"/>
              </a:buClr>
              <a:buSzPct val="115000"/>
            </a:pPr>
            <a:r>
              <a:rPr lang="en-US" sz="1500" b="1" i="0" dirty="0">
                <a:solidFill>
                  <a:srgbClr val="262626"/>
                </a:solidFill>
              </a:rPr>
              <a:t>	- JS function:</a:t>
            </a:r>
          </a:p>
          <a:p>
            <a:pPr>
              <a:spcBef>
                <a:spcPct val="20000"/>
              </a:spcBef>
              <a:spcAft>
                <a:spcPts val="600"/>
              </a:spcAft>
              <a:buClr>
                <a:schemeClr val="accent1"/>
              </a:buClr>
              <a:buSzPct val="115000"/>
            </a:pPr>
            <a:r>
              <a:rPr lang="en-US" sz="1500" i="0" dirty="0">
                <a:solidFill>
                  <a:srgbClr val="262626"/>
                </a:solidFill>
              </a:rPr>
              <a:t>		CL(search </a:t>
            </a:r>
            <a:r>
              <a:rPr lang="en-US" sz="1500" i="0" dirty="0" err="1">
                <a:solidFill>
                  <a:srgbClr val="262626"/>
                </a:solidFill>
              </a:rPr>
              <a:t>Btn</a:t>
            </a:r>
            <a:r>
              <a:rPr lang="en-US" sz="1500" i="0" dirty="0">
                <a:solidFill>
                  <a:srgbClr val="262626"/>
                </a:solidFill>
              </a:rPr>
              <a:t>, 5-days planner function)</a:t>
            </a:r>
          </a:p>
          <a:p>
            <a:pPr>
              <a:spcBef>
                <a:spcPct val="20000"/>
              </a:spcBef>
              <a:spcAft>
                <a:spcPts val="600"/>
              </a:spcAft>
              <a:buClr>
                <a:schemeClr val="accent1"/>
              </a:buClr>
              <a:buSzPct val="115000"/>
            </a:pPr>
            <a:r>
              <a:rPr lang="en-US" sz="1500" dirty="0">
                <a:solidFill>
                  <a:srgbClr val="262626"/>
                </a:solidFill>
              </a:rPr>
              <a:t>		RB(weather </a:t>
            </a:r>
            <a:r>
              <a:rPr lang="en-US" sz="1500" dirty="0" err="1">
                <a:solidFill>
                  <a:srgbClr val="262626"/>
                </a:solidFill>
              </a:rPr>
              <a:t>api</a:t>
            </a:r>
            <a:r>
              <a:rPr lang="en-US" sz="1500" dirty="0">
                <a:solidFill>
                  <a:srgbClr val="262626"/>
                </a:solidFill>
              </a:rPr>
              <a:t>, 5-days planner weather info)</a:t>
            </a:r>
          </a:p>
          <a:p>
            <a:pPr>
              <a:spcBef>
                <a:spcPct val="20000"/>
              </a:spcBef>
              <a:spcAft>
                <a:spcPts val="600"/>
              </a:spcAft>
              <a:buClr>
                <a:schemeClr val="accent1"/>
              </a:buClr>
              <a:buSzPct val="115000"/>
            </a:pPr>
            <a:r>
              <a:rPr lang="en-US" sz="1500" i="0" dirty="0">
                <a:solidFill>
                  <a:srgbClr val="262626"/>
                </a:solidFill>
              </a:rPr>
              <a:t>		SL(5</a:t>
            </a:r>
            <a:r>
              <a:rPr lang="en-US" sz="1500" dirty="0">
                <a:solidFill>
                  <a:srgbClr val="262626"/>
                </a:solidFill>
              </a:rPr>
              <a:t>-days planner dates)</a:t>
            </a:r>
          </a:p>
          <a:p>
            <a:pPr>
              <a:spcBef>
                <a:spcPct val="20000"/>
              </a:spcBef>
              <a:spcAft>
                <a:spcPts val="600"/>
              </a:spcAft>
              <a:buClr>
                <a:schemeClr val="accent1"/>
              </a:buClr>
              <a:buSzPct val="115000"/>
            </a:pPr>
            <a:r>
              <a:rPr lang="en-US" sz="1500" b="1" dirty="0">
                <a:solidFill>
                  <a:srgbClr val="262626"/>
                </a:solidFill>
              </a:rPr>
              <a:t>	-Debug &amp; consolidation: </a:t>
            </a:r>
            <a:r>
              <a:rPr lang="en-US" sz="1500" i="0" dirty="0">
                <a:solidFill>
                  <a:srgbClr val="262626"/>
                </a:solidFill>
              </a:rPr>
              <a:t>CL</a:t>
            </a:r>
          </a:p>
          <a:p>
            <a:pPr>
              <a:spcBef>
                <a:spcPct val="20000"/>
              </a:spcBef>
              <a:spcAft>
                <a:spcPts val="600"/>
              </a:spcAft>
              <a:buClr>
                <a:schemeClr val="accent1"/>
              </a:buClr>
              <a:buSzPct val="115000"/>
              <a:buFont typeface="Arial"/>
              <a:buChar char="•"/>
            </a:pPr>
            <a:endParaRPr lang="en-US" dirty="0">
              <a:solidFill>
                <a:srgbClr val="262626"/>
              </a:solidFill>
            </a:endParaRPr>
          </a:p>
        </p:txBody>
      </p:sp>
      <p:sp>
        <p:nvSpPr>
          <p:cNvPr id="4" name="文本框 3">
            <a:extLst>
              <a:ext uri="{FF2B5EF4-FFF2-40B4-BE49-F238E27FC236}">
                <a16:creationId xmlns:a16="http://schemas.microsoft.com/office/drawing/2014/main" id="{83345E49-E796-35C7-F8FB-289015A2252D}"/>
              </a:ext>
            </a:extLst>
          </p:cNvPr>
          <p:cNvSpPr txBox="1"/>
          <p:nvPr/>
        </p:nvSpPr>
        <p:spPr>
          <a:xfrm>
            <a:off x="1295402" y="1621247"/>
            <a:ext cx="6115050" cy="800219"/>
          </a:xfrm>
          <a:prstGeom prst="rect">
            <a:avLst/>
          </a:prstGeom>
          <a:noFill/>
        </p:spPr>
        <p:txBody>
          <a:bodyPr wrap="square">
            <a:spAutoFit/>
          </a:bodyPr>
          <a:lstStyle/>
          <a:p>
            <a:r>
              <a:rPr lang="en-US" sz="4600" b="0" i="0" u="sng" dirty="0">
                <a:solidFill>
                  <a:srgbClr val="262626"/>
                </a:solidFill>
              </a:rPr>
              <a:t>Process </a:t>
            </a:r>
            <a:r>
              <a:rPr lang="en-US" sz="2000" dirty="0">
                <a:solidFill>
                  <a:srgbClr val="262626"/>
                </a:solidFill>
              </a:rPr>
              <a:t>(CL)</a:t>
            </a:r>
          </a:p>
        </p:txBody>
      </p:sp>
      <p:pic>
        <p:nvPicPr>
          <p:cNvPr id="5" name="Graphic 5" descr="看着屏幕的人">
            <a:extLst>
              <a:ext uri="{FF2B5EF4-FFF2-40B4-BE49-F238E27FC236}">
                <a16:creationId xmlns:a16="http://schemas.microsoft.com/office/drawing/2014/main" id="{65D86535-BA57-76AF-B01C-FBDE4C1F0FB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97997" y="2693997"/>
            <a:ext cx="4348483" cy="2898989"/>
          </a:xfrm>
          <a:prstGeom prst="rect">
            <a:avLst/>
          </a:prstGeom>
          <a:ln w="57150" cmpd="thickThin">
            <a:solidFill>
              <a:srgbClr val="7F7F7F"/>
            </a:solidFill>
            <a:miter lim="800000"/>
          </a:ln>
        </p:spPr>
      </p:pic>
    </p:spTree>
    <p:extLst>
      <p:ext uri="{BB962C8B-B14F-4D97-AF65-F5344CB8AC3E}">
        <p14:creationId xmlns:p14="http://schemas.microsoft.com/office/powerpoint/2010/main" val="2171353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12" name="Picture 11">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5" name="Straight Connector 14">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8237F42-D19D-5EEB-745F-4AC8CC1947DF}"/>
              </a:ext>
            </a:extLst>
          </p:cNvPr>
          <p:cNvSpPr txBox="1"/>
          <p:nvPr/>
        </p:nvSpPr>
        <p:spPr>
          <a:xfrm>
            <a:off x="1295402" y="2556931"/>
            <a:ext cx="4991098" cy="3691465"/>
          </a:xfrm>
          <a:prstGeom prst="rect">
            <a:avLst/>
          </a:prstGeom>
        </p:spPr>
        <p:txBody>
          <a:bodyPr vert="horz" lIns="91440" tIns="45720" rIns="91440" bIns="45720" rtlCol="0" anchor="t">
            <a:normAutofit/>
          </a:bodyPr>
          <a:lstStyle/>
          <a:p>
            <a:pPr marL="285750" indent="-285750">
              <a:spcBef>
                <a:spcPct val="20000"/>
              </a:spcBef>
              <a:spcAft>
                <a:spcPts val="600"/>
              </a:spcAft>
              <a:buClr>
                <a:schemeClr val="accent1"/>
              </a:buClr>
              <a:buSzPct val="115000"/>
              <a:buFont typeface="Arial"/>
              <a:buChar char="•"/>
            </a:pPr>
            <a:r>
              <a:rPr lang="en-US" sz="2200" b="1" i="0" dirty="0">
                <a:solidFill>
                  <a:srgbClr val="262626"/>
                </a:solidFill>
              </a:rPr>
              <a:t>Challenges:</a:t>
            </a:r>
          </a:p>
          <a:p>
            <a:pPr marL="285750" indent="-285750">
              <a:spcBef>
                <a:spcPct val="20000"/>
              </a:spcBef>
              <a:spcAft>
                <a:spcPts val="600"/>
              </a:spcAft>
              <a:buClr>
                <a:schemeClr val="accent1"/>
              </a:buClr>
              <a:buSzPct val="115000"/>
              <a:buFont typeface="Arial"/>
              <a:buChar char="•"/>
            </a:pPr>
            <a:r>
              <a:rPr lang="en-AU" sz="1400" i="0" dirty="0">
                <a:solidFill>
                  <a:srgbClr val="262626"/>
                </a:solidFill>
              </a:rPr>
              <a:t>-Lack of petrol APIs around compared with weather APIs, or not as easy to implement seemingly</a:t>
            </a:r>
          </a:p>
          <a:p>
            <a:pPr marL="285750" indent="-285750">
              <a:spcBef>
                <a:spcPct val="20000"/>
              </a:spcBef>
              <a:spcAft>
                <a:spcPts val="600"/>
              </a:spcAft>
              <a:buClr>
                <a:schemeClr val="accent1"/>
              </a:buClr>
              <a:buSzPct val="115000"/>
              <a:buFont typeface="Arial"/>
              <a:buChar char="•"/>
            </a:pPr>
            <a:r>
              <a:rPr lang="en-AU" sz="1400" i="0" dirty="0">
                <a:solidFill>
                  <a:srgbClr val="262626"/>
                </a:solidFill>
              </a:rPr>
              <a:t>-Personal skill and knowledge level</a:t>
            </a:r>
          </a:p>
          <a:p>
            <a:pPr marL="285750" indent="-285750">
              <a:spcBef>
                <a:spcPct val="20000"/>
              </a:spcBef>
              <a:spcAft>
                <a:spcPts val="600"/>
              </a:spcAft>
              <a:buClr>
                <a:schemeClr val="accent1"/>
              </a:buClr>
              <a:buSzPct val="115000"/>
              <a:buFont typeface="Arial"/>
              <a:buChar char="•"/>
            </a:pPr>
            <a:r>
              <a:rPr lang="en-AU" sz="1400" dirty="0">
                <a:solidFill>
                  <a:srgbClr val="262626"/>
                </a:solidFill>
              </a:rPr>
              <a:t>-Server side Api doc reading and interpreting</a:t>
            </a:r>
          </a:p>
          <a:p>
            <a:pPr marL="285750" indent="-285750">
              <a:spcBef>
                <a:spcPct val="20000"/>
              </a:spcBef>
              <a:spcAft>
                <a:spcPts val="600"/>
              </a:spcAft>
              <a:buClr>
                <a:schemeClr val="accent1"/>
              </a:buClr>
              <a:buSzPct val="115000"/>
              <a:buFont typeface="Arial"/>
              <a:buChar char="•"/>
            </a:pPr>
            <a:r>
              <a:rPr lang="en-AU" sz="1400" i="0" dirty="0">
                <a:solidFill>
                  <a:srgbClr val="262626"/>
                </a:solidFill>
              </a:rPr>
              <a:t>-codes merging conflicts</a:t>
            </a:r>
          </a:p>
          <a:p>
            <a:pPr>
              <a:spcBef>
                <a:spcPct val="20000"/>
              </a:spcBef>
              <a:spcAft>
                <a:spcPts val="600"/>
              </a:spcAft>
              <a:buClr>
                <a:schemeClr val="accent1"/>
              </a:buClr>
              <a:buSzPct val="115000"/>
              <a:buFont typeface="Arial"/>
              <a:buChar char="•"/>
            </a:pPr>
            <a:endParaRPr lang="en-US" dirty="0">
              <a:solidFill>
                <a:srgbClr val="262626"/>
              </a:solidFill>
            </a:endParaRPr>
          </a:p>
        </p:txBody>
      </p:sp>
      <p:sp>
        <p:nvSpPr>
          <p:cNvPr id="4" name="文本框 3">
            <a:extLst>
              <a:ext uri="{FF2B5EF4-FFF2-40B4-BE49-F238E27FC236}">
                <a16:creationId xmlns:a16="http://schemas.microsoft.com/office/drawing/2014/main" id="{83345E49-E796-35C7-F8FB-289015A2252D}"/>
              </a:ext>
            </a:extLst>
          </p:cNvPr>
          <p:cNvSpPr txBox="1"/>
          <p:nvPr/>
        </p:nvSpPr>
        <p:spPr>
          <a:xfrm>
            <a:off x="1295402" y="1621247"/>
            <a:ext cx="6115050" cy="800219"/>
          </a:xfrm>
          <a:prstGeom prst="rect">
            <a:avLst/>
          </a:prstGeom>
          <a:noFill/>
        </p:spPr>
        <p:txBody>
          <a:bodyPr wrap="square">
            <a:spAutoFit/>
          </a:bodyPr>
          <a:lstStyle/>
          <a:p>
            <a:r>
              <a:rPr lang="en-US" sz="4600" b="0" i="0" u="sng" dirty="0">
                <a:solidFill>
                  <a:srgbClr val="262626"/>
                </a:solidFill>
              </a:rPr>
              <a:t>Process </a:t>
            </a:r>
            <a:r>
              <a:rPr lang="en-US" sz="2000" dirty="0">
                <a:solidFill>
                  <a:srgbClr val="262626"/>
                </a:solidFill>
              </a:rPr>
              <a:t>(</a:t>
            </a:r>
            <a:r>
              <a:rPr lang="en-US" altLang="zh-CN" sz="2000" dirty="0">
                <a:solidFill>
                  <a:srgbClr val="262626"/>
                </a:solidFill>
              </a:rPr>
              <a:t>the Team</a:t>
            </a:r>
            <a:r>
              <a:rPr lang="en-US" sz="2000" dirty="0">
                <a:solidFill>
                  <a:srgbClr val="262626"/>
                </a:solidFill>
              </a:rPr>
              <a:t>)</a:t>
            </a:r>
          </a:p>
        </p:txBody>
      </p:sp>
      <p:pic>
        <p:nvPicPr>
          <p:cNvPr id="5" name="Graphic 5" descr="一个人帮助另一个人爬上岩石">
            <a:extLst>
              <a:ext uri="{FF2B5EF4-FFF2-40B4-BE49-F238E27FC236}">
                <a16:creationId xmlns:a16="http://schemas.microsoft.com/office/drawing/2014/main" id="{65D86535-BA57-76AF-B01C-FBDE4C1F0FB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0345" y="2693997"/>
            <a:ext cx="4343786" cy="2898989"/>
          </a:xfrm>
          <a:prstGeom prst="rect">
            <a:avLst/>
          </a:prstGeom>
          <a:ln w="57150" cmpd="thickThin">
            <a:solidFill>
              <a:srgbClr val="7F7F7F"/>
            </a:solidFill>
            <a:miter lim="800000"/>
          </a:ln>
        </p:spPr>
      </p:pic>
    </p:spTree>
    <p:extLst>
      <p:ext uri="{BB962C8B-B14F-4D97-AF65-F5344CB8AC3E}">
        <p14:creationId xmlns:p14="http://schemas.microsoft.com/office/powerpoint/2010/main" val="3663941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12" name="Picture 11">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5" name="Straight Connector 14">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8237F42-D19D-5EEB-745F-4AC8CC1947DF}"/>
              </a:ext>
            </a:extLst>
          </p:cNvPr>
          <p:cNvSpPr txBox="1"/>
          <p:nvPr/>
        </p:nvSpPr>
        <p:spPr>
          <a:xfrm>
            <a:off x="1295402" y="2556931"/>
            <a:ext cx="4991098" cy="3691465"/>
          </a:xfrm>
          <a:prstGeom prst="rect">
            <a:avLst/>
          </a:prstGeom>
        </p:spPr>
        <p:txBody>
          <a:bodyPr vert="horz" lIns="91440" tIns="45720" rIns="91440" bIns="45720" rtlCol="0" anchor="t">
            <a:normAutofit/>
          </a:bodyPr>
          <a:lstStyle/>
          <a:p>
            <a:pPr marL="285750" indent="-285750">
              <a:spcBef>
                <a:spcPct val="20000"/>
              </a:spcBef>
              <a:spcAft>
                <a:spcPts val="600"/>
              </a:spcAft>
              <a:buClr>
                <a:schemeClr val="accent1"/>
              </a:buClr>
              <a:buSzPct val="115000"/>
              <a:buFont typeface="Arial"/>
              <a:buChar char="•"/>
            </a:pPr>
            <a:r>
              <a:rPr lang="en-US" sz="2200" b="1" i="0" dirty="0">
                <a:solidFill>
                  <a:srgbClr val="262626"/>
                </a:solidFill>
              </a:rPr>
              <a:t>Successes:</a:t>
            </a:r>
          </a:p>
          <a:p>
            <a:pPr marL="285750" indent="-285750">
              <a:spcBef>
                <a:spcPct val="20000"/>
              </a:spcBef>
              <a:spcAft>
                <a:spcPts val="600"/>
              </a:spcAft>
              <a:buClr>
                <a:schemeClr val="accent1"/>
              </a:buClr>
              <a:buSzPct val="115000"/>
              <a:buFont typeface="Arial"/>
              <a:buChar char="•"/>
            </a:pPr>
            <a:r>
              <a:rPr lang="en-AU" sz="1400" i="0" dirty="0">
                <a:solidFill>
                  <a:srgbClr val="262626"/>
                </a:solidFill>
              </a:rPr>
              <a:t>-Quite simple and efficient when adding in the Google Maps API, seems to be well-established technology</a:t>
            </a:r>
          </a:p>
          <a:p>
            <a:pPr marL="285750" indent="-285750">
              <a:spcBef>
                <a:spcPct val="20000"/>
              </a:spcBef>
              <a:spcAft>
                <a:spcPts val="600"/>
              </a:spcAft>
              <a:buClr>
                <a:schemeClr val="accent1"/>
              </a:buClr>
              <a:buSzPct val="115000"/>
              <a:buFont typeface="Arial"/>
              <a:buChar char="•"/>
            </a:pPr>
            <a:r>
              <a:rPr lang="en-AU" sz="1400" i="0" dirty="0">
                <a:solidFill>
                  <a:srgbClr val="262626"/>
                </a:solidFill>
              </a:rPr>
              <a:t>-</a:t>
            </a:r>
            <a:r>
              <a:rPr lang="en-AU" sz="1400" dirty="0">
                <a:solidFill>
                  <a:srgbClr val="262626"/>
                </a:solidFill>
              </a:rPr>
              <a:t>team work success</a:t>
            </a:r>
            <a:endParaRPr lang="en-AU" sz="1400" i="0" dirty="0">
              <a:solidFill>
                <a:srgbClr val="262626"/>
              </a:solidFill>
            </a:endParaRPr>
          </a:p>
          <a:p>
            <a:pPr marL="285750" indent="-285750">
              <a:spcBef>
                <a:spcPct val="20000"/>
              </a:spcBef>
              <a:spcAft>
                <a:spcPts val="600"/>
              </a:spcAft>
              <a:buClr>
                <a:schemeClr val="accent1"/>
              </a:buClr>
              <a:buSzPct val="115000"/>
              <a:buFont typeface="Arial"/>
              <a:buChar char="•"/>
            </a:pPr>
            <a:r>
              <a:rPr lang="en-AU" sz="1400" dirty="0">
                <a:solidFill>
                  <a:srgbClr val="262626"/>
                </a:solidFill>
              </a:rPr>
              <a:t>-the final integration is well</a:t>
            </a:r>
            <a:endParaRPr lang="en-US" dirty="0">
              <a:solidFill>
                <a:srgbClr val="262626"/>
              </a:solidFill>
            </a:endParaRPr>
          </a:p>
        </p:txBody>
      </p:sp>
      <p:sp>
        <p:nvSpPr>
          <p:cNvPr id="4" name="文本框 3">
            <a:extLst>
              <a:ext uri="{FF2B5EF4-FFF2-40B4-BE49-F238E27FC236}">
                <a16:creationId xmlns:a16="http://schemas.microsoft.com/office/drawing/2014/main" id="{83345E49-E796-35C7-F8FB-289015A2252D}"/>
              </a:ext>
            </a:extLst>
          </p:cNvPr>
          <p:cNvSpPr txBox="1"/>
          <p:nvPr/>
        </p:nvSpPr>
        <p:spPr>
          <a:xfrm>
            <a:off x="1295402" y="1621247"/>
            <a:ext cx="6115050" cy="800219"/>
          </a:xfrm>
          <a:prstGeom prst="rect">
            <a:avLst/>
          </a:prstGeom>
          <a:noFill/>
        </p:spPr>
        <p:txBody>
          <a:bodyPr wrap="square">
            <a:spAutoFit/>
          </a:bodyPr>
          <a:lstStyle/>
          <a:p>
            <a:r>
              <a:rPr lang="en-US" sz="4600" b="0" i="0" u="sng" dirty="0">
                <a:solidFill>
                  <a:srgbClr val="262626"/>
                </a:solidFill>
              </a:rPr>
              <a:t>Process </a:t>
            </a:r>
            <a:r>
              <a:rPr lang="en-US" sz="2000" dirty="0">
                <a:solidFill>
                  <a:srgbClr val="262626"/>
                </a:solidFill>
              </a:rPr>
              <a:t>(</a:t>
            </a:r>
            <a:r>
              <a:rPr lang="en-US" altLang="zh-CN" sz="2000" dirty="0">
                <a:solidFill>
                  <a:srgbClr val="262626"/>
                </a:solidFill>
              </a:rPr>
              <a:t>the Team</a:t>
            </a:r>
            <a:r>
              <a:rPr lang="en-US" sz="2000" dirty="0">
                <a:solidFill>
                  <a:srgbClr val="262626"/>
                </a:solidFill>
              </a:rPr>
              <a:t>)</a:t>
            </a:r>
          </a:p>
        </p:txBody>
      </p:sp>
      <p:pic>
        <p:nvPicPr>
          <p:cNvPr id="5" name="Graphic 5" descr="伸出大拇指">
            <a:extLst>
              <a:ext uri="{FF2B5EF4-FFF2-40B4-BE49-F238E27FC236}">
                <a16:creationId xmlns:a16="http://schemas.microsoft.com/office/drawing/2014/main" id="{65D86535-BA57-76AF-B01C-FBDE4C1F0FB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39579" y="2693997"/>
            <a:ext cx="3865318" cy="2898989"/>
          </a:xfrm>
          <a:prstGeom prst="rect">
            <a:avLst/>
          </a:prstGeom>
          <a:ln w="57150" cmpd="thickThin">
            <a:solidFill>
              <a:srgbClr val="7F7F7F"/>
            </a:solidFill>
            <a:miter lim="800000"/>
          </a:ln>
        </p:spPr>
      </p:pic>
    </p:spTree>
    <p:extLst>
      <p:ext uri="{BB962C8B-B14F-4D97-AF65-F5344CB8AC3E}">
        <p14:creationId xmlns:p14="http://schemas.microsoft.com/office/powerpoint/2010/main" val="1309941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12" name="Picture 11">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5" name="Straight Connector 14">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8237F42-D19D-5EEB-745F-4AC8CC1947DF}"/>
              </a:ext>
            </a:extLst>
          </p:cNvPr>
          <p:cNvSpPr txBox="1"/>
          <p:nvPr/>
        </p:nvSpPr>
        <p:spPr>
          <a:xfrm>
            <a:off x="1295402" y="2556931"/>
            <a:ext cx="4991098" cy="3691465"/>
          </a:xfrm>
          <a:prstGeom prst="rect">
            <a:avLst/>
          </a:prstGeom>
        </p:spPr>
        <p:txBody>
          <a:bodyPr vert="horz" lIns="91440" tIns="45720" rIns="91440" bIns="45720" rtlCol="0" anchor="t">
            <a:normAutofit/>
          </a:bodyPr>
          <a:lstStyle/>
          <a:p>
            <a:pPr marL="285750" indent="-285750">
              <a:spcBef>
                <a:spcPct val="20000"/>
              </a:spcBef>
              <a:spcAft>
                <a:spcPts val="600"/>
              </a:spcAft>
              <a:buClr>
                <a:schemeClr val="accent1"/>
              </a:buClr>
              <a:buSzPct val="115000"/>
              <a:buFont typeface="Arial"/>
              <a:buChar char="•"/>
            </a:pPr>
            <a:r>
              <a:rPr lang="en-AU" sz="2200" b="1" i="0" dirty="0">
                <a:solidFill>
                  <a:srgbClr val="262626"/>
                </a:solidFill>
              </a:rPr>
              <a:t>Dynamic Date Display Using JavaScript</a:t>
            </a:r>
            <a:r>
              <a:rPr lang="en-US" sz="2200" b="1" i="0" dirty="0">
                <a:solidFill>
                  <a:srgbClr val="262626"/>
                </a:solidFill>
              </a:rPr>
              <a:t>:</a:t>
            </a:r>
          </a:p>
          <a:p>
            <a:pPr algn="l">
              <a:buFont typeface="Arial" panose="020B0604020202020204" pitchFamily="34" charset="0"/>
              <a:buChar char="•"/>
            </a:pPr>
            <a:r>
              <a:rPr lang="en-AU" b="1" i="0" u="none" strike="noStrike" dirty="0">
                <a:solidFill>
                  <a:srgbClr val="374151"/>
                </a:solidFill>
                <a:effectLst/>
                <a:latin typeface="Söhne"/>
              </a:rPr>
              <a:t>Steps</a:t>
            </a:r>
            <a:r>
              <a:rPr lang="en-AU" b="0" i="0" u="none" strike="noStrike" dirty="0">
                <a:solidFill>
                  <a:srgbClr val="374151"/>
                </a:solidFill>
                <a:effectLst/>
                <a:latin typeface="Söhne"/>
              </a:rPr>
              <a:t>:</a:t>
            </a:r>
          </a:p>
          <a:p>
            <a:pPr marL="742950" lvl="1" indent="-285750" algn="l">
              <a:buFont typeface="Arial" panose="020B0604020202020204" pitchFamily="34" charset="0"/>
              <a:buChar char="•"/>
            </a:pPr>
            <a:r>
              <a:rPr lang="en-AU" b="0" i="0" u="none" strike="noStrike" dirty="0">
                <a:solidFill>
                  <a:srgbClr val="374151"/>
                </a:solidFill>
                <a:effectLst/>
                <a:latin typeface="Söhne"/>
              </a:rPr>
              <a:t>Get the current date.</a:t>
            </a:r>
          </a:p>
          <a:p>
            <a:pPr marL="742950" lvl="1" indent="-285750" algn="l">
              <a:buFont typeface="Arial" panose="020B0604020202020204" pitchFamily="34" charset="0"/>
              <a:buChar char="•"/>
            </a:pPr>
            <a:r>
              <a:rPr lang="en-AU" b="0" i="0" u="none" strike="noStrike" dirty="0">
                <a:solidFill>
                  <a:srgbClr val="374151"/>
                </a:solidFill>
                <a:effectLst/>
                <a:latin typeface="Söhne"/>
              </a:rPr>
              <a:t>Loop through a set number of elements.</a:t>
            </a:r>
          </a:p>
          <a:p>
            <a:pPr marL="742950" lvl="1" indent="-285750" algn="l">
              <a:buFont typeface="Arial" panose="020B0604020202020204" pitchFamily="34" charset="0"/>
              <a:buChar char="•"/>
            </a:pPr>
            <a:r>
              <a:rPr lang="en-AU" b="0" i="0" u="none" strike="noStrike" dirty="0">
                <a:solidFill>
                  <a:srgbClr val="374151"/>
                </a:solidFill>
                <a:effectLst/>
                <a:latin typeface="Söhne"/>
              </a:rPr>
              <a:t>Calculate and format dates.</a:t>
            </a:r>
          </a:p>
          <a:p>
            <a:pPr marL="742950" lvl="1" indent="-285750" algn="l">
              <a:buFont typeface="Arial" panose="020B0604020202020204" pitchFamily="34" charset="0"/>
              <a:buChar char="•"/>
            </a:pPr>
            <a:r>
              <a:rPr lang="en-AU" b="0" i="0" u="none" strike="noStrike" dirty="0">
                <a:solidFill>
                  <a:srgbClr val="374151"/>
                </a:solidFill>
                <a:effectLst/>
                <a:latin typeface="Söhne"/>
              </a:rPr>
              <a:t>Update HTML elements with formatted dates.</a:t>
            </a:r>
          </a:p>
        </p:txBody>
      </p:sp>
      <p:sp>
        <p:nvSpPr>
          <p:cNvPr id="4" name="文本框 3">
            <a:extLst>
              <a:ext uri="{FF2B5EF4-FFF2-40B4-BE49-F238E27FC236}">
                <a16:creationId xmlns:a16="http://schemas.microsoft.com/office/drawing/2014/main" id="{83345E49-E796-35C7-F8FB-289015A2252D}"/>
              </a:ext>
            </a:extLst>
          </p:cNvPr>
          <p:cNvSpPr txBox="1"/>
          <p:nvPr/>
        </p:nvSpPr>
        <p:spPr>
          <a:xfrm>
            <a:off x="1295402" y="1621247"/>
            <a:ext cx="6115050" cy="800219"/>
          </a:xfrm>
          <a:prstGeom prst="rect">
            <a:avLst/>
          </a:prstGeom>
          <a:noFill/>
        </p:spPr>
        <p:txBody>
          <a:bodyPr wrap="square">
            <a:spAutoFit/>
          </a:bodyPr>
          <a:lstStyle/>
          <a:p>
            <a:r>
              <a:rPr lang="en-US" sz="4600" b="0" i="0" u="sng" dirty="0">
                <a:solidFill>
                  <a:srgbClr val="262626"/>
                </a:solidFill>
              </a:rPr>
              <a:t>Process </a:t>
            </a:r>
            <a:r>
              <a:rPr lang="en-US" sz="2000" dirty="0">
                <a:solidFill>
                  <a:srgbClr val="262626"/>
                </a:solidFill>
              </a:rPr>
              <a:t>(SL)</a:t>
            </a:r>
          </a:p>
        </p:txBody>
      </p:sp>
      <p:sp>
        <p:nvSpPr>
          <p:cNvPr id="3" name="Rounded Rectangle 11">
            <a:extLst>
              <a:ext uri="{FF2B5EF4-FFF2-40B4-BE49-F238E27FC236}">
                <a16:creationId xmlns:a16="http://schemas.microsoft.com/office/drawing/2014/main" id="{75A31D6A-726B-BDFC-7F71-F69B1169B5BD}"/>
              </a:ext>
            </a:extLst>
          </p:cNvPr>
          <p:cNvSpPr/>
          <p:nvPr/>
        </p:nvSpPr>
        <p:spPr>
          <a:xfrm>
            <a:off x="9035773" y="2762416"/>
            <a:ext cx="1498823" cy="259808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 name="Rounded Rectangle 2">
            <a:extLst>
              <a:ext uri="{FF2B5EF4-FFF2-40B4-BE49-F238E27FC236}">
                <a16:creationId xmlns:a16="http://schemas.microsoft.com/office/drawing/2014/main" id="{EF82035A-40EB-F58C-0B6A-0104B517DFBE}"/>
              </a:ext>
            </a:extLst>
          </p:cNvPr>
          <p:cNvSpPr/>
          <p:nvPr/>
        </p:nvSpPr>
        <p:spPr>
          <a:xfrm>
            <a:off x="7316304" y="2979753"/>
            <a:ext cx="1381539" cy="31805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t>Get Current Date</a:t>
            </a:r>
          </a:p>
        </p:txBody>
      </p:sp>
      <p:sp>
        <p:nvSpPr>
          <p:cNvPr id="7" name="Down Arrow 3">
            <a:extLst>
              <a:ext uri="{FF2B5EF4-FFF2-40B4-BE49-F238E27FC236}">
                <a16:creationId xmlns:a16="http://schemas.microsoft.com/office/drawing/2014/main" id="{18EBD423-AF3D-3249-DD71-0A8C5266AA95}"/>
              </a:ext>
            </a:extLst>
          </p:cNvPr>
          <p:cNvSpPr/>
          <p:nvPr/>
        </p:nvSpPr>
        <p:spPr>
          <a:xfrm>
            <a:off x="7946446" y="3297805"/>
            <a:ext cx="45719" cy="268357"/>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 name="Rounded Rectangle 4">
            <a:extLst>
              <a:ext uri="{FF2B5EF4-FFF2-40B4-BE49-F238E27FC236}">
                <a16:creationId xmlns:a16="http://schemas.microsoft.com/office/drawing/2014/main" id="{90E9DAEE-74F6-CEDE-F67C-4C2ECC840D9D}"/>
              </a:ext>
            </a:extLst>
          </p:cNvPr>
          <p:cNvSpPr/>
          <p:nvPr/>
        </p:nvSpPr>
        <p:spPr>
          <a:xfrm>
            <a:off x="7246730" y="3605916"/>
            <a:ext cx="1590261" cy="31805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t>Set iteration times</a:t>
            </a:r>
          </a:p>
        </p:txBody>
      </p:sp>
      <p:sp>
        <p:nvSpPr>
          <p:cNvPr id="14" name="Right Arrow 5">
            <a:extLst>
              <a:ext uri="{FF2B5EF4-FFF2-40B4-BE49-F238E27FC236}">
                <a16:creationId xmlns:a16="http://schemas.microsoft.com/office/drawing/2014/main" id="{1AE577CC-8699-7150-6F3F-540816FA71F1}"/>
              </a:ext>
            </a:extLst>
          </p:cNvPr>
          <p:cNvSpPr/>
          <p:nvPr/>
        </p:nvSpPr>
        <p:spPr>
          <a:xfrm>
            <a:off x="8836991" y="3774884"/>
            <a:ext cx="198782"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Rounded Rectangle 6">
            <a:extLst>
              <a:ext uri="{FF2B5EF4-FFF2-40B4-BE49-F238E27FC236}">
                <a16:creationId xmlns:a16="http://schemas.microsoft.com/office/drawing/2014/main" id="{8C8CF849-0C87-590F-BB21-AC378C4E2FB7}"/>
              </a:ext>
            </a:extLst>
          </p:cNvPr>
          <p:cNvSpPr/>
          <p:nvPr/>
        </p:nvSpPr>
        <p:spPr>
          <a:xfrm>
            <a:off x="9085469" y="3595978"/>
            <a:ext cx="1381539" cy="31805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t>Date Calculation</a:t>
            </a:r>
          </a:p>
        </p:txBody>
      </p:sp>
      <p:sp>
        <p:nvSpPr>
          <p:cNvPr id="17" name="Down Arrow 7">
            <a:extLst>
              <a:ext uri="{FF2B5EF4-FFF2-40B4-BE49-F238E27FC236}">
                <a16:creationId xmlns:a16="http://schemas.microsoft.com/office/drawing/2014/main" id="{86EA4E0D-361B-6FBC-CC3F-5B8EEA910471}"/>
              </a:ext>
            </a:extLst>
          </p:cNvPr>
          <p:cNvSpPr/>
          <p:nvPr/>
        </p:nvSpPr>
        <p:spPr>
          <a:xfrm>
            <a:off x="9738801" y="3927283"/>
            <a:ext cx="45719" cy="268357"/>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Rounded Rectangle 8">
            <a:extLst>
              <a:ext uri="{FF2B5EF4-FFF2-40B4-BE49-F238E27FC236}">
                <a16:creationId xmlns:a16="http://schemas.microsoft.com/office/drawing/2014/main" id="{11B0F8EA-B04A-86DB-05D1-CA4BB18AEF5C}"/>
              </a:ext>
            </a:extLst>
          </p:cNvPr>
          <p:cNvSpPr/>
          <p:nvPr/>
        </p:nvSpPr>
        <p:spPr>
          <a:xfrm>
            <a:off x="9093750" y="4195640"/>
            <a:ext cx="1381539" cy="31805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t>Date Formatting</a:t>
            </a:r>
          </a:p>
        </p:txBody>
      </p:sp>
      <p:sp>
        <p:nvSpPr>
          <p:cNvPr id="19" name="Down Arrow 9">
            <a:extLst>
              <a:ext uri="{FF2B5EF4-FFF2-40B4-BE49-F238E27FC236}">
                <a16:creationId xmlns:a16="http://schemas.microsoft.com/office/drawing/2014/main" id="{7D642D85-558C-765F-73F1-E2BDCC0C5308}"/>
              </a:ext>
            </a:extLst>
          </p:cNvPr>
          <p:cNvSpPr/>
          <p:nvPr/>
        </p:nvSpPr>
        <p:spPr>
          <a:xfrm>
            <a:off x="9747082" y="4526945"/>
            <a:ext cx="45719" cy="268357"/>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Rounded Rectangle 10">
            <a:extLst>
              <a:ext uri="{FF2B5EF4-FFF2-40B4-BE49-F238E27FC236}">
                <a16:creationId xmlns:a16="http://schemas.microsoft.com/office/drawing/2014/main" id="{33328B25-43FE-5744-5D6C-36FBAF48E33B}"/>
              </a:ext>
            </a:extLst>
          </p:cNvPr>
          <p:cNvSpPr/>
          <p:nvPr/>
        </p:nvSpPr>
        <p:spPr>
          <a:xfrm>
            <a:off x="9093750" y="4782049"/>
            <a:ext cx="1381539" cy="31805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t>HTML output</a:t>
            </a:r>
          </a:p>
        </p:txBody>
      </p:sp>
      <p:sp>
        <p:nvSpPr>
          <p:cNvPr id="21" name="TextBox 12">
            <a:extLst>
              <a:ext uri="{FF2B5EF4-FFF2-40B4-BE49-F238E27FC236}">
                <a16:creationId xmlns:a16="http://schemas.microsoft.com/office/drawing/2014/main" id="{E8657FC1-1D17-6E4E-C3AC-9FBD2538D119}"/>
              </a:ext>
            </a:extLst>
          </p:cNvPr>
          <p:cNvSpPr txBox="1"/>
          <p:nvPr/>
        </p:nvSpPr>
        <p:spPr>
          <a:xfrm>
            <a:off x="9204873" y="3045811"/>
            <a:ext cx="1159292"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For Loop</a:t>
            </a:r>
          </a:p>
        </p:txBody>
      </p:sp>
    </p:spTree>
    <p:extLst>
      <p:ext uri="{BB962C8B-B14F-4D97-AF65-F5344CB8AC3E}">
        <p14:creationId xmlns:p14="http://schemas.microsoft.com/office/powerpoint/2010/main" val="3993748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1" name="Picture 20">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 name="Rectangle 21">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23" name="Picture 22">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4" name="Picture 23">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26" name="Straight Connector 25">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 name="文本框 3">
            <a:extLst>
              <a:ext uri="{FF2B5EF4-FFF2-40B4-BE49-F238E27FC236}">
                <a16:creationId xmlns:a16="http://schemas.microsoft.com/office/drawing/2014/main" id="{83345E49-E796-35C7-F8FB-289015A2252D}"/>
              </a:ext>
            </a:extLst>
          </p:cNvPr>
          <p:cNvSpPr txBox="1"/>
          <p:nvPr/>
        </p:nvSpPr>
        <p:spPr>
          <a:xfrm>
            <a:off x="929140" y="2338331"/>
            <a:ext cx="2835464" cy="1254868"/>
          </a:xfrm>
          <a:prstGeom prst="rect">
            <a:avLst/>
          </a:prstGeom>
        </p:spPr>
        <p:txBody>
          <a:bodyPr vert="horz" lIns="91440" tIns="45720" rIns="91440" bIns="45720" rtlCol="0" anchor="b">
            <a:normAutofit/>
          </a:bodyPr>
          <a:lstStyle/>
          <a:p>
            <a:pPr algn="ctr">
              <a:spcBef>
                <a:spcPct val="0"/>
              </a:spcBef>
              <a:spcAft>
                <a:spcPts val="600"/>
              </a:spcAft>
            </a:pPr>
            <a:r>
              <a:rPr lang="en-US" altLang="zh-CN" sz="2800" b="0" i="0" u="sng" dirty="0">
                <a:ln w="3175" cmpd="sng">
                  <a:noFill/>
                </a:ln>
                <a:solidFill>
                  <a:srgbClr val="262626"/>
                </a:solidFill>
                <a:latin typeface="+mj-lt"/>
                <a:ea typeface="+mj-ea"/>
                <a:cs typeface="+mj-cs"/>
              </a:rPr>
              <a:t>DEMO</a:t>
            </a:r>
            <a:r>
              <a:rPr lang="zh-CN" altLang="en-US" sz="2800" b="0" i="0" u="sng" dirty="0">
                <a:ln w="3175" cmpd="sng">
                  <a:noFill/>
                </a:ln>
                <a:solidFill>
                  <a:srgbClr val="262626"/>
                </a:solidFill>
                <a:latin typeface="+mj-lt"/>
                <a:ea typeface="+mj-ea"/>
                <a:cs typeface="+mj-cs"/>
              </a:rPr>
              <a:t>！</a:t>
            </a:r>
            <a:r>
              <a:rPr lang="en-US" sz="2800" b="0" i="0" u="sng" dirty="0">
                <a:ln w="3175" cmpd="sng">
                  <a:noFill/>
                </a:ln>
                <a:solidFill>
                  <a:srgbClr val="262626"/>
                </a:solidFill>
                <a:latin typeface="+mj-lt"/>
                <a:ea typeface="+mj-ea"/>
                <a:cs typeface="+mj-cs"/>
              </a:rPr>
              <a:t> </a:t>
            </a:r>
            <a:r>
              <a:rPr lang="en-US" sz="2800" dirty="0">
                <a:ln w="3175" cmpd="sng">
                  <a:noFill/>
                </a:ln>
                <a:solidFill>
                  <a:srgbClr val="262626"/>
                </a:solidFill>
                <a:latin typeface="+mj-lt"/>
                <a:ea typeface="+mj-ea"/>
                <a:cs typeface="+mj-cs"/>
              </a:rPr>
              <a:t>(</a:t>
            </a:r>
            <a:r>
              <a:rPr lang="en-US" altLang="zh-CN" sz="2800" dirty="0">
                <a:ln w="3175" cmpd="sng">
                  <a:noFill/>
                </a:ln>
                <a:solidFill>
                  <a:srgbClr val="262626"/>
                </a:solidFill>
                <a:latin typeface="+mj-lt"/>
                <a:ea typeface="+mj-ea"/>
                <a:cs typeface="+mj-cs"/>
              </a:rPr>
              <a:t>SL</a:t>
            </a:r>
            <a:r>
              <a:rPr lang="en-US" sz="2800" dirty="0">
                <a:ln w="3175" cmpd="sng">
                  <a:noFill/>
                </a:ln>
                <a:solidFill>
                  <a:srgbClr val="262626"/>
                </a:solidFill>
                <a:latin typeface="+mj-lt"/>
                <a:ea typeface="+mj-ea"/>
                <a:cs typeface="+mj-cs"/>
              </a:rPr>
              <a:t>)</a:t>
            </a:r>
          </a:p>
        </p:txBody>
      </p:sp>
      <p:sp useBgFill="1">
        <p:nvSpPr>
          <p:cNvPr id="34" name="Rectangle 33">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descr="应用程序&#10;&#10;中度可信度描述已自动生成">
            <a:hlinkClick r:id="rId5"/>
            <a:extLst>
              <a:ext uri="{FF2B5EF4-FFF2-40B4-BE49-F238E27FC236}">
                <a16:creationId xmlns:a16="http://schemas.microsoft.com/office/drawing/2014/main" id="{518594F8-6C0E-5EBD-3FCC-2A0065AA23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8215" y="266700"/>
            <a:ext cx="6062597" cy="6858000"/>
          </a:xfrm>
          <a:prstGeom prst="rect">
            <a:avLst/>
          </a:prstGeom>
        </p:spPr>
      </p:pic>
    </p:spTree>
    <p:extLst>
      <p:ext uri="{BB962C8B-B14F-4D97-AF65-F5344CB8AC3E}">
        <p14:creationId xmlns:p14="http://schemas.microsoft.com/office/powerpoint/2010/main" val="374272030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环保">
  <a:themeElements>
    <a:clrScheme name="环保">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环保">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TM02900743[[fn=环保]]</Template>
  <TotalTime>437</TotalTime>
  <Words>602</Words>
  <Application>Microsoft Macintosh PowerPoint</Application>
  <PresentationFormat>宽屏</PresentationFormat>
  <Paragraphs>74</Paragraphs>
  <Slides>12</Slides>
  <Notes>0</Notes>
  <HiddenSlides>0</HiddenSlides>
  <MMClips>2</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12</vt:i4>
      </vt:variant>
    </vt:vector>
  </HeadingPairs>
  <TitlesOfParts>
    <vt:vector size="18" baseType="lpstr">
      <vt:lpstr>Söhne</vt:lpstr>
      <vt:lpstr>Aharoni</vt:lpstr>
      <vt:lpstr>Arial</vt:lpstr>
      <vt:lpstr>Calibri</vt:lpstr>
      <vt:lpstr>Garamond</vt:lpstr>
      <vt:lpstr>环保</vt:lpstr>
      <vt:lpstr>Road Trip Assistant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Trip Assistant</dc:title>
  <dc:creator>Rob Bailey</dc:creator>
  <cp:lastModifiedBy>Colin Liu</cp:lastModifiedBy>
  <cp:revision>65</cp:revision>
  <dcterms:created xsi:type="dcterms:W3CDTF">2023-10-26T08:48:42Z</dcterms:created>
  <dcterms:modified xsi:type="dcterms:W3CDTF">2023-10-30T08:35:25Z</dcterms:modified>
</cp:coreProperties>
</file>